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78" r:id="rId4"/>
    <p:sldId id="279" r:id="rId5"/>
    <p:sldId id="271" r:id="rId6"/>
    <p:sldId id="276" r:id="rId7"/>
    <p:sldId id="274" r:id="rId8"/>
    <p:sldId id="259" r:id="rId9"/>
    <p:sldId id="277" r:id="rId10"/>
    <p:sldId id="280" r:id="rId11"/>
    <p:sldId id="281" r:id="rId12"/>
    <p:sldId id="268" r:id="rId13"/>
    <p:sldId id="282" r:id="rId1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3C"/>
    <a:srgbClr val="94BB75"/>
    <a:srgbClr val="82C2D3"/>
    <a:srgbClr val="5990AE"/>
    <a:srgbClr val="9E202D"/>
    <a:srgbClr val="5DA666"/>
    <a:srgbClr val="E4CC26"/>
    <a:srgbClr val="2F769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840"/>
        <p:guide pos="7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Hagdeild\Gu&#240;mundur\Byggingarkostna&#240;ur\V&#237;sitala%20framlei&#240;sluver&#240;s_Eurostat.xls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Hagdeild\Gu&#240;mundur\Byggingarkostna&#240;ur\V&#237;sitala%20framlei&#240;sluver&#240;s_Eurostat.xls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Hagdeild\Gu&#240;mundur\Byggingarkostna&#240;ur\Undirv&#237;sit&#246;lur%20byggingarkostna&#240;a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Hagdeild\Gu&#240;mundur\Byggingarkostna&#240;ur\V&#237;sitala%20framlei&#240;sluver&#240;s_Eurostat.xls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73613707819537E-2"/>
          <c:y val="8.5843658668703027E-2"/>
          <c:w val="0.91036477583159248"/>
          <c:h val="0.77137867381961867"/>
        </c:manualLayout>
      </c:layout>
      <c:lineChart>
        <c:grouping val="standard"/>
        <c:varyColors val="0"/>
        <c:ser>
          <c:idx val="0"/>
          <c:order val="0"/>
          <c:tx>
            <c:strRef>
              <c:f>'[VIS03303.xlsx]VIS03303'!$C$4</c:f>
              <c:strCache>
                <c:ptCount val="1"/>
                <c:pt idx="0">
                  <c:v>Innlent efni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'[VIS03303.xlsx]VIS03303'!$B$5:$B$92</c:f>
              <c:numCache>
                <c:formatCode>m/d/yyyy</c:formatCode>
                <c:ptCount val="8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</c:numCache>
            </c:numRef>
          </c:cat>
          <c:val>
            <c:numRef>
              <c:f>'[VIS03303.xlsx]VIS03303'!$C$5:$C$92</c:f>
              <c:numCache>
                <c:formatCode>General</c:formatCode>
                <c:ptCount val="88"/>
                <c:pt idx="0">
                  <c:v>100</c:v>
                </c:pt>
                <c:pt idx="1">
                  <c:v>102.3</c:v>
                </c:pt>
                <c:pt idx="2">
                  <c:v>102.3</c:v>
                </c:pt>
                <c:pt idx="3">
                  <c:v>104</c:v>
                </c:pt>
                <c:pt idx="4">
                  <c:v>104.2</c:v>
                </c:pt>
                <c:pt idx="5">
                  <c:v>105.4</c:v>
                </c:pt>
                <c:pt idx="6">
                  <c:v>107.6</c:v>
                </c:pt>
                <c:pt idx="7">
                  <c:v>108.7</c:v>
                </c:pt>
                <c:pt idx="8">
                  <c:v>110.3</c:v>
                </c:pt>
                <c:pt idx="9">
                  <c:v>109</c:v>
                </c:pt>
                <c:pt idx="10">
                  <c:v>108.1</c:v>
                </c:pt>
                <c:pt idx="11">
                  <c:v>108.4</c:v>
                </c:pt>
                <c:pt idx="12">
                  <c:v>108.1</c:v>
                </c:pt>
                <c:pt idx="13">
                  <c:v>110.6</c:v>
                </c:pt>
                <c:pt idx="14">
                  <c:v>110.7</c:v>
                </c:pt>
                <c:pt idx="15">
                  <c:v>112</c:v>
                </c:pt>
                <c:pt idx="16">
                  <c:v>112.6</c:v>
                </c:pt>
                <c:pt idx="17">
                  <c:v>114.4</c:v>
                </c:pt>
                <c:pt idx="18">
                  <c:v>115.3</c:v>
                </c:pt>
                <c:pt idx="19">
                  <c:v>116.2</c:v>
                </c:pt>
                <c:pt idx="20">
                  <c:v>115.8</c:v>
                </c:pt>
                <c:pt idx="21">
                  <c:v>118.2</c:v>
                </c:pt>
                <c:pt idx="22">
                  <c:v>118.3</c:v>
                </c:pt>
                <c:pt idx="23">
                  <c:v>116.8</c:v>
                </c:pt>
                <c:pt idx="24">
                  <c:v>117.7</c:v>
                </c:pt>
                <c:pt idx="25">
                  <c:v>118.4</c:v>
                </c:pt>
                <c:pt idx="26">
                  <c:v>119.1</c:v>
                </c:pt>
                <c:pt idx="27">
                  <c:v>120.2</c:v>
                </c:pt>
                <c:pt idx="28">
                  <c:v>120.6</c:v>
                </c:pt>
                <c:pt idx="29">
                  <c:v>120.6</c:v>
                </c:pt>
                <c:pt idx="30">
                  <c:v>121</c:v>
                </c:pt>
                <c:pt idx="31">
                  <c:v>121</c:v>
                </c:pt>
                <c:pt idx="32">
                  <c:v>121</c:v>
                </c:pt>
                <c:pt idx="33">
                  <c:v>121.4</c:v>
                </c:pt>
                <c:pt idx="34">
                  <c:v>121.4</c:v>
                </c:pt>
                <c:pt idx="35">
                  <c:v>121.7</c:v>
                </c:pt>
                <c:pt idx="36">
                  <c:v>121.7</c:v>
                </c:pt>
                <c:pt idx="37">
                  <c:v>122.1</c:v>
                </c:pt>
                <c:pt idx="38">
                  <c:v>124.8</c:v>
                </c:pt>
                <c:pt idx="39">
                  <c:v>125</c:v>
                </c:pt>
                <c:pt idx="40">
                  <c:v>125.3</c:v>
                </c:pt>
                <c:pt idx="41">
                  <c:v>125.3</c:v>
                </c:pt>
                <c:pt idx="42">
                  <c:v>125.3</c:v>
                </c:pt>
                <c:pt idx="43">
                  <c:v>125.3</c:v>
                </c:pt>
                <c:pt idx="44">
                  <c:v>125.4</c:v>
                </c:pt>
                <c:pt idx="45">
                  <c:v>125.9</c:v>
                </c:pt>
                <c:pt idx="46">
                  <c:v>126</c:v>
                </c:pt>
                <c:pt idx="47">
                  <c:v>125.5</c:v>
                </c:pt>
                <c:pt idx="48">
                  <c:v>125.6</c:v>
                </c:pt>
                <c:pt idx="49">
                  <c:v>126.1</c:v>
                </c:pt>
                <c:pt idx="50">
                  <c:v>126.2</c:v>
                </c:pt>
                <c:pt idx="51">
                  <c:v>126.5</c:v>
                </c:pt>
                <c:pt idx="52">
                  <c:v>126.4</c:v>
                </c:pt>
                <c:pt idx="53">
                  <c:v>127.8</c:v>
                </c:pt>
                <c:pt idx="54">
                  <c:v>127.8</c:v>
                </c:pt>
                <c:pt idx="55">
                  <c:v>127.8</c:v>
                </c:pt>
                <c:pt idx="56">
                  <c:v>128</c:v>
                </c:pt>
                <c:pt idx="57">
                  <c:v>128</c:v>
                </c:pt>
                <c:pt idx="58">
                  <c:v>128.4</c:v>
                </c:pt>
                <c:pt idx="59">
                  <c:v>128.80000000000001</c:v>
                </c:pt>
                <c:pt idx="60">
                  <c:v>128.9</c:v>
                </c:pt>
                <c:pt idx="61">
                  <c:v>128.6</c:v>
                </c:pt>
                <c:pt idx="62">
                  <c:v>128.80000000000001</c:v>
                </c:pt>
                <c:pt idx="63">
                  <c:v>129</c:v>
                </c:pt>
                <c:pt idx="64">
                  <c:v>129.30000000000001</c:v>
                </c:pt>
                <c:pt idx="65">
                  <c:v>129.4</c:v>
                </c:pt>
                <c:pt idx="66">
                  <c:v>130.80000000000001</c:v>
                </c:pt>
                <c:pt idx="67">
                  <c:v>130.80000000000001</c:v>
                </c:pt>
                <c:pt idx="68">
                  <c:v>131</c:v>
                </c:pt>
                <c:pt idx="69">
                  <c:v>131.19999999999999</c:v>
                </c:pt>
                <c:pt idx="70">
                  <c:v>131.19999999999999</c:v>
                </c:pt>
                <c:pt idx="71">
                  <c:v>131.69999999999999</c:v>
                </c:pt>
                <c:pt idx="72">
                  <c:v>131.69999999999999</c:v>
                </c:pt>
                <c:pt idx="73">
                  <c:v>132</c:v>
                </c:pt>
                <c:pt idx="74">
                  <c:v>132.6</c:v>
                </c:pt>
                <c:pt idx="75">
                  <c:v>134.6</c:v>
                </c:pt>
                <c:pt idx="76">
                  <c:v>134.69999999999999</c:v>
                </c:pt>
                <c:pt idx="77">
                  <c:v>134.80000000000001</c:v>
                </c:pt>
                <c:pt idx="78">
                  <c:v>134.9</c:v>
                </c:pt>
                <c:pt idx="79">
                  <c:v>135</c:v>
                </c:pt>
                <c:pt idx="80">
                  <c:v>135</c:v>
                </c:pt>
                <c:pt idx="81">
                  <c:v>135</c:v>
                </c:pt>
                <c:pt idx="82">
                  <c:v>135</c:v>
                </c:pt>
                <c:pt idx="83">
                  <c:v>134.30000000000001</c:v>
                </c:pt>
                <c:pt idx="84">
                  <c:v>135.19999999999999</c:v>
                </c:pt>
                <c:pt idx="85">
                  <c:v>135.30000000000001</c:v>
                </c:pt>
                <c:pt idx="86">
                  <c:v>135.4</c:v>
                </c:pt>
                <c:pt idx="87">
                  <c:v>135.6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'[VIS03303.xlsx]VIS03303'!$D$4</c:f>
              <c:strCache>
                <c:ptCount val="1"/>
                <c:pt idx="0">
                  <c:v>Innflutt efni</c:v>
                </c:pt>
              </c:strCache>
            </c:strRef>
          </c:tx>
          <c:spPr>
            <a:ln w="28575" cap="rnd">
              <a:solidFill>
                <a:srgbClr val="9E202D"/>
              </a:solidFill>
              <a:round/>
            </a:ln>
            <a:effectLst/>
          </c:spPr>
          <c:marker>
            <c:symbol val="none"/>
          </c:marker>
          <c:cat>
            <c:numRef>
              <c:f>'[VIS03303.xlsx]VIS03303'!$B$5:$B$92</c:f>
              <c:numCache>
                <c:formatCode>m/d/yyyy</c:formatCode>
                <c:ptCount val="8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</c:numCache>
            </c:numRef>
          </c:cat>
          <c:val>
            <c:numRef>
              <c:f>'[VIS03303.xlsx]VIS03303'!$D$5:$D$92</c:f>
              <c:numCache>
                <c:formatCode>General</c:formatCode>
                <c:ptCount val="88"/>
                <c:pt idx="0">
                  <c:v>100</c:v>
                </c:pt>
                <c:pt idx="1">
                  <c:v>101</c:v>
                </c:pt>
                <c:pt idx="2">
                  <c:v>99.9</c:v>
                </c:pt>
                <c:pt idx="3">
                  <c:v>100.3</c:v>
                </c:pt>
                <c:pt idx="4">
                  <c:v>99.3</c:v>
                </c:pt>
                <c:pt idx="5">
                  <c:v>100.7</c:v>
                </c:pt>
                <c:pt idx="6">
                  <c:v>99.8</c:v>
                </c:pt>
                <c:pt idx="7">
                  <c:v>99.5</c:v>
                </c:pt>
                <c:pt idx="8">
                  <c:v>98.9</c:v>
                </c:pt>
                <c:pt idx="9">
                  <c:v>100.6</c:v>
                </c:pt>
                <c:pt idx="10">
                  <c:v>97.8</c:v>
                </c:pt>
                <c:pt idx="11">
                  <c:v>97.5</c:v>
                </c:pt>
                <c:pt idx="12">
                  <c:v>98.1</c:v>
                </c:pt>
                <c:pt idx="13">
                  <c:v>97.5</c:v>
                </c:pt>
                <c:pt idx="14">
                  <c:v>98.2</c:v>
                </c:pt>
                <c:pt idx="15">
                  <c:v>99.1</c:v>
                </c:pt>
                <c:pt idx="16">
                  <c:v>100.8</c:v>
                </c:pt>
                <c:pt idx="17">
                  <c:v>101</c:v>
                </c:pt>
                <c:pt idx="18">
                  <c:v>101.8</c:v>
                </c:pt>
                <c:pt idx="19">
                  <c:v>103.2</c:v>
                </c:pt>
                <c:pt idx="20">
                  <c:v>102.8</c:v>
                </c:pt>
                <c:pt idx="21">
                  <c:v>102.2</c:v>
                </c:pt>
                <c:pt idx="22">
                  <c:v>101.8</c:v>
                </c:pt>
                <c:pt idx="23">
                  <c:v>104.3</c:v>
                </c:pt>
                <c:pt idx="24">
                  <c:v>104.5</c:v>
                </c:pt>
                <c:pt idx="25">
                  <c:v>100.1</c:v>
                </c:pt>
                <c:pt idx="26">
                  <c:v>103.3</c:v>
                </c:pt>
                <c:pt idx="27">
                  <c:v>103</c:v>
                </c:pt>
                <c:pt idx="28">
                  <c:v>102.6</c:v>
                </c:pt>
                <c:pt idx="29">
                  <c:v>102.1</c:v>
                </c:pt>
                <c:pt idx="30">
                  <c:v>103.1</c:v>
                </c:pt>
                <c:pt idx="31">
                  <c:v>102.2</c:v>
                </c:pt>
                <c:pt idx="32">
                  <c:v>101.2</c:v>
                </c:pt>
                <c:pt idx="33">
                  <c:v>101.8</c:v>
                </c:pt>
                <c:pt idx="34">
                  <c:v>100.9</c:v>
                </c:pt>
                <c:pt idx="35">
                  <c:v>102.6</c:v>
                </c:pt>
                <c:pt idx="36">
                  <c:v>103.5</c:v>
                </c:pt>
                <c:pt idx="37">
                  <c:v>103.8</c:v>
                </c:pt>
                <c:pt idx="38">
                  <c:v>104.7</c:v>
                </c:pt>
                <c:pt idx="39">
                  <c:v>104</c:v>
                </c:pt>
                <c:pt idx="40">
                  <c:v>102.9</c:v>
                </c:pt>
                <c:pt idx="41">
                  <c:v>101.9</c:v>
                </c:pt>
                <c:pt idx="42">
                  <c:v>103.1</c:v>
                </c:pt>
                <c:pt idx="43">
                  <c:v>102.9</c:v>
                </c:pt>
                <c:pt idx="44">
                  <c:v>102.3</c:v>
                </c:pt>
                <c:pt idx="45">
                  <c:v>102.1</c:v>
                </c:pt>
                <c:pt idx="46">
                  <c:v>102.9</c:v>
                </c:pt>
                <c:pt idx="47">
                  <c:v>104.6</c:v>
                </c:pt>
                <c:pt idx="48">
                  <c:v>103.5</c:v>
                </c:pt>
                <c:pt idx="49">
                  <c:v>102.6</c:v>
                </c:pt>
                <c:pt idx="50">
                  <c:v>102.1</c:v>
                </c:pt>
                <c:pt idx="51">
                  <c:v>101.9</c:v>
                </c:pt>
                <c:pt idx="52">
                  <c:v>102</c:v>
                </c:pt>
                <c:pt idx="53">
                  <c:v>101.9</c:v>
                </c:pt>
                <c:pt idx="54">
                  <c:v>101.9</c:v>
                </c:pt>
                <c:pt idx="55">
                  <c:v>102</c:v>
                </c:pt>
                <c:pt idx="56">
                  <c:v>102.2</c:v>
                </c:pt>
                <c:pt idx="57">
                  <c:v>100.9</c:v>
                </c:pt>
                <c:pt idx="58">
                  <c:v>100.8</c:v>
                </c:pt>
                <c:pt idx="59">
                  <c:v>100.9</c:v>
                </c:pt>
                <c:pt idx="60">
                  <c:v>101</c:v>
                </c:pt>
                <c:pt idx="61">
                  <c:v>98.9</c:v>
                </c:pt>
                <c:pt idx="62">
                  <c:v>98.1</c:v>
                </c:pt>
                <c:pt idx="63">
                  <c:v>97.2</c:v>
                </c:pt>
                <c:pt idx="64">
                  <c:v>97.2</c:v>
                </c:pt>
                <c:pt idx="65">
                  <c:v>97.2</c:v>
                </c:pt>
                <c:pt idx="66">
                  <c:v>97.3</c:v>
                </c:pt>
                <c:pt idx="67">
                  <c:v>97.1</c:v>
                </c:pt>
                <c:pt idx="68">
                  <c:v>97.2</c:v>
                </c:pt>
                <c:pt idx="69">
                  <c:v>96</c:v>
                </c:pt>
                <c:pt idx="70">
                  <c:v>95.9</c:v>
                </c:pt>
                <c:pt idx="71">
                  <c:v>95.8</c:v>
                </c:pt>
                <c:pt idx="72">
                  <c:v>95.4</c:v>
                </c:pt>
                <c:pt idx="73">
                  <c:v>94.1</c:v>
                </c:pt>
                <c:pt idx="74">
                  <c:v>93.6</c:v>
                </c:pt>
                <c:pt idx="75">
                  <c:v>92.5</c:v>
                </c:pt>
                <c:pt idx="76">
                  <c:v>92.8</c:v>
                </c:pt>
                <c:pt idx="77">
                  <c:v>92.8</c:v>
                </c:pt>
                <c:pt idx="78">
                  <c:v>92.6</c:v>
                </c:pt>
                <c:pt idx="79">
                  <c:v>91.4</c:v>
                </c:pt>
                <c:pt idx="80">
                  <c:v>91.1</c:v>
                </c:pt>
                <c:pt idx="81">
                  <c:v>90.5</c:v>
                </c:pt>
                <c:pt idx="82">
                  <c:v>89.2</c:v>
                </c:pt>
                <c:pt idx="83">
                  <c:v>88.3</c:v>
                </c:pt>
                <c:pt idx="84">
                  <c:v>86.3</c:v>
                </c:pt>
                <c:pt idx="85">
                  <c:v>86.3</c:v>
                </c:pt>
                <c:pt idx="86">
                  <c:v>86</c:v>
                </c:pt>
                <c:pt idx="87">
                  <c:v>84.5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'[VIS03303.xlsx]VIS03303'!$E$4</c:f>
              <c:strCache>
                <c:ptCount val="1"/>
                <c:pt idx="0">
                  <c:v>Vinna</c:v>
                </c:pt>
              </c:strCache>
            </c:strRef>
          </c:tx>
          <c:spPr>
            <a:ln w="28575" cap="rnd">
              <a:solidFill>
                <a:srgbClr val="5DA666"/>
              </a:solidFill>
              <a:round/>
            </a:ln>
            <a:effectLst/>
          </c:spPr>
          <c:marker>
            <c:symbol val="none"/>
          </c:marker>
          <c:cat>
            <c:numRef>
              <c:f>'[VIS03303.xlsx]VIS03303'!$B$5:$B$92</c:f>
              <c:numCache>
                <c:formatCode>m/d/yyyy</c:formatCode>
                <c:ptCount val="8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</c:numCache>
            </c:numRef>
          </c:cat>
          <c:val>
            <c:numRef>
              <c:f>'[VIS03303.xlsx]VIS03303'!$E$5:$E$92</c:f>
              <c:numCache>
                <c:formatCode>General</c:formatCode>
                <c:ptCount val="88"/>
                <c:pt idx="0">
                  <c:v>100</c:v>
                </c:pt>
                <c:pt idx="1">
                  <c:v>98.6</c:v>
                </c:pt>
                <c:pt idx="2">
                  <c:v>98.8</c:v>
                </c:pt>
                <c:pt idx="3">
                  <c:v>98</c:v>
                </c:pt>
                <c:pt idx="4">
                  <c:v>98.1</c:v>
                </c:pt>
                <c:pt idx="5">
                  <c:v>97.9</c:v>
                </c:pt>
                <c:pt idx="6">
                  <c:v>97.2</c:v>
                </c:pt>
                <c:pt idx="7">
                  <c:v>96.5</c:v>
                </c:pt>
                <c:pt idx="8">
                  <c:v>95.9</c:v>
                </c:pt>
                <c:pt idx="9">
                  <c:v>95</c:v>
                </c:pt>
                <c:pt idx="10">
                  <c:v>94.3</c:v>
                </c:pt>
                <c:pt idx="11">
                  <c:v>93.4</c:v>
                </c:pt>
                <c:pt idx="12">
                  <c:v>92.8</c:v>
                </c:pt>
                <c:pt idx="13">
                  <c:v>92</c:v>
                </c:pt>
                <c:pt idx="14">
                  <c:v>91.5</c:v>
                </c:pt>
                <c:pt idx="15">
                  <c:v>91.7</c:v>
                </c:pt>
                <c:pt idx="16">
                  <c:v>104.3</c:v>
                </c:pt>
                <c:pt idx="17">
                  <c:v>104.4</c:v>
                </c:pt>
                <c:pt idx="18">
                  <c:v>111.3</c:v>
                </c:pt>
                <c:pt idx="19">
                  <c:v>111.8</c:v>
                </c:pt>
                <c:pt idx="20">
                  <c:v>111.8</c:v>
                </c:pt>
                <c:pt idx="21">
                  <c:v>111.9</c:v>
                </c:pt>
                <c:pt idx="22">
                  <c:v>111.9</c:v>
                </c:pt>
                <c:pt idx="23">
                  <c:v>111.9</c:v>
                </c:pt>
                <c:pt idx="24">
                  <c:v>112.6</c:v>
                </c:pt>
                <c:pt idx="25">
                  <c:v>112.6</c:v>
                </c:pt>
                <c:pt idx="26">
                  <c:v>114.6</c:v>
                </c:pt>
                <c:pt idx="27">
                  <c:v>114.7</c:v>
                </c:pt>
                <c:pt idx="28">
                  <c:v>114.7</c:v>
                </c:pt>
                <c:pt idx="29">
                  <c:v>114.7</c:v>
                </c:pt>
                <c:pt idx="30">
                  <c:v>114.6</c:v>
                </c:pt>
                <c:pt idx="31">
                  <c:v>114.6</c:v>
                </c:pt>
                <c:pt idx="32">
                  <c:v>114.6</c:v>
                </c:pt>
                <c:pt idx="33">
                  <c:v>114.8</c:v>
                </c:pt>
                <c:pt idx="34">
                  <c:v>114.8</c:v>
                </c:pt>
                <c:pt idx="35">
                  <c:v>114.8</c:v>
                </c:pt>
                <c:pt idx="36">
                  <c:v>114.7</c:v>
                </c:pt>
                <c:pt idx="37">
                  <c:v>114.7</c:v>
                </c:pt>
                <c:pt idx="38">
                  <c:v>118</c:v>
                </c:pt>
                <c:pt idx="39">
                  <c:v>118.3</c:v>
                </c:pt>
                <c:pt idx="40">
                  <c:v>118.3</c:v>
                </c:pt>
                <c:pt idx="41">
                  <c:v>118.3</c:v>
                </c:pt>
                <c:pt idx="42">
                  <c:v>118.3</c:v>
                </c:pt>
                <c:pt idx="43">
                  <c:v>118.3</c:v>
                </c:pt>
                <c:pt idx="44">
                  <c:v>118.3</c:v>
                </c:pt>
                <c:pt idx="45">
                  <c:v>118.3</c:v>
                </c:pt>
                <c:pt idx="46">
                  <c:v>118.3</c:v>
                </c:pt>
                <c:pt idx="47">
                  <c:v>118.3</c:v>
                </c:pt>
                <c:pt idx="48">
                  <c:v>118.3</c:v>
                </c:pt>
                <c:pt idx="49">
                  <c:v>118.3</c:v>
                </c:pt>
                <c:pt idx="50">
                  <c:v>118.3</c:v>
                </c:pt>
                <c:pt idx="51">
                  <c:v>122.2</c:v>
                </c:pt>
                <c:pt idx="52">
                  <c:v>122.2</c:v>
                </c:pt>
                <c:pt idx="53">
                  <c:v>122.6</c:v>
                </c:pt>
                <c:pt idx="54">
                  <c:v>122.9</c:v>
                </c:pt>
                <c:pt idx="55">
                  <c:v>122.9</c:v>
                </c:pt>
                <c:pt idx="56">
                  <c:v>122.9</c:v>
                </c:pt>
                <c:pt idx="57">
                  <c:v>123</c:v>
                </c:pt>
                <c:pt idx="58">
                  <c:v>123</c:v>
                </c:pt>
                <c:pt idx="59">
                  <c:v>123</c:v>
                </c:pt>
                <c:pt idx="60">
                  <c:v>123</c:v>
                </c:pt>
                <c:pt idx="61">
                  <c:v>135.1</c:v>
                </c:pt>
                <c:pt idx="62">
                  <c:v>135.1</c:v>
                </c:pt>
                <c:pt idx="63">
                  <c:v>135.4</c:v>
                </c:pt>
                <c:pt idx="64">
                  <c:v>135.4</c:v>
                </c:pt>
                <c:pt idx="65">
                  <c:v>135.4</c:v>
                </c:pt>
                <c:pt idx="66">
                  <c:v>135.5</c:v>
                </c:pt>
                <c:pt idx="67">
                  <c:v>150.6</c:v>
                </c:pt>
                <c:pt idx="68">
                  <c:v>150.69999999999999</c:v>
                </c:pt>
                <c:pt idx="69">
                  <c:v>151</c:v>
                </c:pt>
                <c:pt idx="70">
                  <c:v>151.4</c:v>
                </c:pt>
                <c:pt idx="71">
                  <c:v>151.4</c:v>
                </c:pt>
                <c:pt idx="72">
                  <c:v>152.30000000000001</c:v>
                </c:pt>
                <c:pt idx="73">
                  <c:v>152.1</c:v>
                </c:pt>
                <c:pt idx="74">
                  <c:v>152.1</c:v>
                </c:pt>
                <c:pt idx="75">
                  <c:v>152.1</c:v>
                </c:pt>
                <c:pt idx="76">
                  <c:v>160.69999999999999</c:v>
                </c:pt>
                <c:pt idx="77">
                  <c:v>160.9</c:v>
                </c:pt>
                <c:pt idx="78">
                  <c:v>161.30000000000001</c:v>
                </c:pt>
                <c:pt idx="79">
                  <c:v>161.30000000000001</c:v>
                </c:pt>
                <c:pt idx="80">
                  <c:v>161.4</c:v>
                </c:pt>
                <c:pt idx="81">
                  <c:v>160.6</c:v>
                </c:pt>
                <c:pt idx="82">
                  <c:v>160.6</c:v>
                </c:pt>
                <c:pt idx="83">
                  <c:v>160.6</c:v>
                </c:pt>
                <c:pt idx="84">
                  <c:v>161.5</c:v>
                </c:pt>
                <c:pt idx="85">
                  <c:v>161.5</c:v>
                </c:pt>
                <c:pt idx="86">
                  <c:v>161.5</c:v>
                </c:pt>
                <c:pt idx="87">
                  <c:v>161.9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'[VIS03303.xlsx]VIS03303'!$F$4</c:f>
              <c:strCache>
                <c:ptCount val="1"/>
                <c:pt idx="0">
                  <c:v>Vélar, flutningur og orkunotkun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'[VIS03303.xlsx]VIS03303'!$B$5:$B$92</c:f>
              <c:numCache>
                <c:formatCode>m/d/yyyy</c:formatCode>
                <c:ptCount val="8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</c:numCache>
            </c:numRef>
          </c:cat>
          <c:val>
            <c:numRef>
              <c:f>'[VIS03303.xlsx]VIS03303'!$F$5:$F$92</c:f>
              <c:numCache>
                <c:formatCode>General</c:formatCode>
                <c:ptCount val="88"/>
                <c:pt idx="0">
                  <c:v>100</c:v>
                </c:pt>
                <c:pt idx="1">
                  <c:v>101.6</c:v>
                </c:pt>
                <c:pt idx="2">
                  <c:v>102.1</c:v>
                </c:pt>
                <c:pt idx="3">
                  <c:v>102.4</c:v>
                </c:pt>
                <c:pt idx="4">
                  <c:v>102.7</c:v>
                </c:pt>
                <c:pt idx="5">
                  <c:v>102.8</c:v>
                </c:pt>
                <c:pt idx="6">
                  <c:v>102.8</c:v>
                </c:pt>
                <c:pt idx="7">
                  <c:v>102.6</c:v>
                </c:pt>
                <c:pt idx="8">
                  <c:v>103.4</c:v>
                </c:pt>
                <c:pt idx="9">
                  <c:v>104.5</c:v>
                </c:pt>
                <c:pt idx="10">
                  <c:v>103.4</c:v>
                </c:pt>
                <c:pt idx="11">
                  <c:v>104.6</c:v>
                </c:pt>
                <c:pt idx="12">
                  <c:v>105.1</c:v>
                </c:pt>
                <c:pt idx="13">
                  <c:v>107</c:v>
                </c:pt>
                <c:pt idx="14">
                  <c:v>107.4</c:v>
                </c:pt>
                <c:pt idx="15">
                  <c:v>109.6</c:v>
                </c:pt>
                <c:pt idx="16">
                  <c:v>109.9</c:v>
                </c:pt>
                <c:pt idx="17">
                  <c:v>110</c:v>
                </c:pt>
                <c:pt idx="18">
                  <c:v>110.5</c:v>
                </c:pt>
                <c:pt idx="19">
                  <c:v>110.5</c:v>
                </c:pt>
                <c:pt idx="20">
                  <c:v>110.7</c:v>
                </c:pt>
                <c:pt idx="21">
                  <c:v>111.6</c:v>
                </c:pt>
                <c:pt idx="22">
                  <c:v>114.7</c:v>
                </c:pt>
                <c:pt idx="23">
                  <c:v>114.6</c:v>
                </c:pt>
                <c:pt idx="24">
                  <c:v>115.6</c:v>
                </c:pt>
                <c:pt idx="25">
                  <c:v>115.5</c:v>
                </c:pt>
                <c:pt idx="26">
                  <c:v>116.3</c:v>
                </c:pt>
                <c:pt idx="27">
                  <c:v>117.8</c:v>
                </c:pt>
                <c:pt idx="28">
                  <c:v>144.19999999999999</c:v>
                </c:pt>
                <c:pt idx="29">
                  <c:v>145.5</c:v>
                </c:pt>
                <c:pt idx="30">
                  <c:v>145.30000000000001</c:v>
                </c:pt>
                <c:pt idx="31">
                  <c:v>145.19999999999999</c:v>
                </c:pt>
                <c:pt idx="32">
                  <c:v>145.19999999999999</c:v>
                </c:pt>
                <c:pt idx="33">
                  <c:v>145.4</c:v>
                </c:pt>
                <c:pt idx="34">
                  <c:v>145.69999999999999</c:v>
                </c:pt>
                <c:pt idx="35">
                  <c:v>145.69999999999999</c:v>
                </c:pt>
                <c:pt idx="36">
                  <c:v>145.69999999999999</c:v>
                </c:pt>
                <c:pt idx="37">
                  <c:v>145.6</c:v>
                </c:pt>
                <c:pt idx="38">
                  <c:v>154.4</c:v>
                </c:pt>
                <c:pt idx="39">
                  <c:v>154.5</c:v>
                </c:pt>
                <c:pt idx="40">
                  <c:v>156.30000000000001</c:v>
                </c:pt>
                <c:pt idx="41">
                  <c:v>156.30000000000001</c:v>
                </c:pt>
                <c:pt idx="42">
                  <c:v>158.6</c:v>
                </c:pt>
                <c:pt idx="43">
                  <c:v>158.69999999999999</c:v>
                </c:pt>
                <c:pt idx="44">
                  <c:v>158.9</c:v>
                </c:pt>
                <c:pt idx="45">
                  <c:v>159.19999999999999</c:v>
                </c:pt>
                <c:pt idx="46">
                  <c:v>159.19999999999999</c:v>
                </c:pt>
                <c:pt idx="47">
                  <c:v>159.19999999999999</c:v>
                </c:pt>
                <c:pt idx="48">
                  <c:v>159.1</c:v>
                </c:pt>
                <c:pt idx="49">
                  <c:v>159.19999999999999</c:v>
                </c:pt>
                <c:pt idx="50">
                  <c:v>160.4</c:v>
                </c:pt>
                <c:pt idx="51">
                  <c:v>160.5</c:v>
                </c:pt>
                <c:pt idx="52">
                  <c:v>160.5</c:v>
                </c:pt>
                <c:pt idx="53">
                  <c:v>160.69999999999999</c:v>
                </c:pt>
                <c:pt idx="54">
                  <c:v>160.69999999999999</c:v>
                </c:pt>
                <c:pt idx="55">
                  <c:v>160.80000000000001</c:v>
                </c:pt>
                <c:pt idx="56">
                  <c:v>160.9</c:v>
                </c:pt>
                <c:pt idx="57">
                  <c:v>160.80000000000001</c:v>
                </c:pt>
                <c:pt idx="58">
                  <c:v>161.19999999999999</c:v>
                </c:pt>
                <c:pt idx="59">
                  <c:v>162</c:v>
                </c:pt>
                <c:pt idx="60">
                  <c:v>161.9</c:v>
                </c:pt>
                <c:pt idx="61">
                  <c:v>160.9</c:v>
                </c:pt>
                <c:pt idx="62">
                  <c:v>160.80000000000001</c:v>
                </c:pt>
                <c:pt idx="63">
                  <c:v>160.9</c:v>
                </c:pt>
                <c:pt idx="64">
                  <c:v>161.1</c:v>
                </c:pt>
                <c:pt idx="65">
                  <c:v>161.19999999999999</c:v>
                </c:pt>
                <c:pt idx="66">
                  <c:v>161.30000000000001</c:v>
                </c:pt>
                <c:pt idx="67">
                  <c:v>162.69999999999999</c:v>
                </c:pt>
                <c:pt idx="68">
                  <c:v>162.80000000000001</c:v>
                </c:pt>
                <c:pt idx="69">
                  <c:v>163.4</c:v>
                </c:pt>
                <c:pt idx="70">
                  <c:v>163.80000000000001</c:v>
                </c:pt>
                <c:pt idx="71">
                  <c:v>164</c:v>
                </c:pt>
                <c:pt idx="72">
                  <c:v>164</c:v>
                </c:pt>
                <c:pt idx="73">
                  <c:v>164.5</c:v>
                </c:pt>
                <c:pt idx="74">
                  <c:v>164.5</c:v>
                </c:pt>
                <c:pt idx="75">
                  <c:v>164.5</c:v>
                </c:pt>
                <c:pt idx="76">
                  <c:v>164.6</c:v>
                </c:pt>
                <c:pt idx="77">
                  <c:v>179.3</c:v>
                </c:pt>
                <c:pt idx="78">
                  <c:v>179.4</c:v>
                </c:pt>
                <c:pt idx="79">
                  <c:v>179.5</c:v>
                </c:pt>
                <c:pt idx="80">
                  <c:v>180.2</c:v>
                </c:pt>
                <c:pt idx="81">
                  <c:v>180.2</c:v>
                </c:pt>
                <c:pt idx="82">
                  <c:v>180.2</c:v>
                </c:pt>
                <c:pt idx="83">
                  <c:v>180.2</c:v>
                </c:pt>
                <c:pt idx="84">
                  <c:v>180.2</c:v>
                </c:pt>
                <c:pt idx="85">
                  <c:v>181.5</c:v>
                </c:pt>
                <c:pt idx="86">
                  <c:v>181.8</c:v>
                </c:pt>
                <c:pt idx="87">
                  <c:v>181.8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7893664"/>
        <c:axId val="857894224"/>
      </c:lineChart>
      <c:dateAx>
        <c:axId val="8578936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57894224"/>
        <c:crosses val="autoZero"/>
        <c:auto val="1"/>
        <c:lblOffset val="100"/>
        <c:baseTimeUnit val="months"/>
        <c:majorUnit val="12"/>
        <c:majorTimeUnit val="months"/>
      </c:dateAx>
      <c:valAx>
        <c:axId val="857894224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5789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620966733996972E-2"/>
          <c:y val="0.6405220501283494"/>
          <c:w val="0.62708645290306442"/>
          <c:h val="0.19097978137348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edra Sans Std Bold" panose="020B0803040000020004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Þýskaland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0216688538932632"/>
          <c:y val="0.15046296296296297"/>
          <c:w val="0.86727755905511816"/>
          <c:h val="0.772999934265408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Vísitala byggingarkostnaðar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Sheet1!$C$3:$AX$3</c:f>
              <c:numCache>
                <c:formatCode>#,##0.0</c:formatCode>
                <c:ptCount val="48"/>
                <c:pt idx="0">
                  <c:v>89.3</c:v>
                </c:pt>
                <c:pt idx="1">
                  <c:v>89.6</c:v>
                </c:pt>
                <c:pt idx="2">
                  <c:v>89.6</c:v>
                </c:pt>
                <c:pt idx="3">
                  <c:v>89.3</c:v>
                </c:pt>
                <c:pt idx="4">
                  <c:v>91.1</c:v>
                </c:pt>
                <c:pt idx="5">
                  <c:v>90.6</c:v>
                </c:pt>
                <c:pt idx="6">
                  <c:v>91.5</c:v>
                </c:pt>
                <c:pt idx="7">
                  <c:v>92.6</c:v>
                </c:pt>
                <c:pt idx="8">
                  <c:v>93.5</c:v>
                </c:pt>
                <c:pt idx="9">
                  <c:v>94.6</c:v>
                </c:pt>
                <c:pt idx="10">
                  <c:v>94.9</c:v>
                </c:pt>
                <c:pt idx="11">
                  <c:v>94.6</c:v>
                </c:pt>
                <c:pt idx="12">
                  <c:v>95.8</c:v>
                </c:pt>
                <c:pt idx="13">
                  <c:v>97.5</c:v>
                </c:pt>
                <c:pt idx="14">
                  <c:v>99</c:v>
                </c:pt>
                <c:pt idx="15">
                  <c:v>97.9</c:v>
                </c:pt>
                <c:pt idx="16">
                  <c:v>98.1</c:v>
                </c:pt>
                <c:pt idx="17">
                  <c:v>97.6</c:v>
                </c:pt>
                <c:pt idx="18">
                  <c:v>97.7</c:v>
                </c:pt>
                <c:pt idx="19">
                  <c:v>98.2</c:v>
                </c:pt>
                <c:pt idx="20">
                  <c:v>98.6</c:v>
                </c:pt>
                <c:pt idx="21">
                  <c:v>100</c:v>
                </c:pt>
                <c:pt idx="22">
                  <c:v>100.1</c:v>
                </c:pt>
                <c:pt idx="23">
                  <c:v>101.3</c:v>
                </c:pt>
                <c:pt idx="24">
                  <c:v>102.4</c:v>
                </c:pt>
                <c:pt idx="25">
                  <c:v>103.6</c:v>
                </c:pt>
                <c:pt idx="26">
                  <c:v>104</c:v>
                </c:pt>
                <c:pt idx="27">
                  <c:v>104.5</c:v>
                </c:pt>
                <c:pt idx="28">
                  <c:v>105.3</c:v>
                </c:pt>
                <c:pt idx="29">
                  <c:v>105.8</c:v>
                </c:pt>
                <c:pt idx="30">
                  <c:v>105.9</c:v>
                </c:pt>
                <c:pt idx="31">
                  <c:v>106.1</c:v>
                </c:pt>
                <c:pt idx="32">
                  <c:v>106.5</c:v>
                </c:pt>
                <c:pt idx="33">
                  <c:v>106.4</c:v>
                </c:pt>
                <c:pt idx="34">
                  <c:v>106.4</c:v>
                </c:pt>
                <c:pt idx="35">
                  <c:v>107</c:v>
                </c:pt>
                <c:pt idx="36">
                  <c:v>107.6</c:v>
                </c:pt>
                <c:pt idx="37">
                  <c:v>107.4</c:v>
                </c:pt>
                <c:pt idx="38">
                  <c:v>107.7</c:v>
                </c:pt>
                <c:pt idx="39">
                  <c:v>108</c:v>
                </c:pt>
                <c:pt idx="40">
                  <c:v>109.1</c:v>
                </c:pt>
                <c:pt idx="41">
                  <c:v>109.1</c:v>
                </c:pt>
                <c:pt idx="42">
                  <c:v>109.2</c:v>
                </c:pt>
                <c:pt idx="43">
                  <c:v>109.3</c:v>
                </c:pt>
                <c:pt idx="44">
                  <c:v>109.4</c:v>
                </c:pt>
                <c:pt idx="45">
                  <c:v>110.2</c:v>
                </c:pt>
                <c:pt idx="46">
                  <c:v>110.9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Vísitala framleiðslukostnaðar</c:v>
                </c:pt>
              </c:strCache>
            </c:strRef>
          </c:tx>
          <c:spPr>
            <a:ln w="28575" cap="rnd">
              <a:solidFill>
                <a:srgbClr val="9E202D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Sheet1!$C$4:$AX$4</c:f>
              <c:numCache>
                <c:formatCode>#,##0.0</c:formatCode>
                <c:ptCount val="48"/>
                <c:pt idx="0">
                  <c:v>90.1</c:v>
                </c:pt>
                <c:pt idx="1">
                  <c:v>90</c:v>
                </c:pt>
                <c:pt idx="2">
                  <c:v>90.1</c:v>
                </c:pt>
                <c:pt idx="3">
                  <c:v>90.2</c:v>
                </c:pt>
                <c:pt idx="4">
                  <c:v>90.6</c:v>
                </c:pt>
                <c:pt idx="5">
                  <c:v>91.2</c:v>
                </c:pt>
                <c:pt idx="6">
                  <c:v>92.3</c:v>
                </c:pt>
                <c:pt idx="7">
                  <c:v>93.2</c:v>
                </c:pt>
                <c:pt idx="8">
                  <c:v>94.6</c:v>
                </c:pt>
                <c:pt idx="9">
                  <c:v>95.2</c:v>
                </c:pt>
                <c:pt idx="10">
                  <c:v>95.7</c:v>
                </c:pt>
                <c:pt idx="11">
                  <c:v>96.1</c:v>
                </c:pt>
                <c:pt idx="12">
                  <c:v>97.1</c:v>
                </c:pt>
                <c:pt idx="13">
                  <c:v>97.9</c:v>
                </c:pt>
                <c:pt idx="14">
                  <c:v>98.9</c:v>
                </c:pt>
                <c:pt idx="15">
                  <c:v>98.8</c:v>
                </c:pt>
                <c:pt idx="16">
                  <c:v>99.1</c:v>
                </c:pt>
                <c:pt idx="17">
                  <c:v>98.8</c:v>
                </c:pt>
                <c:pt idx="18">
                  <c:v>99</c:v>
                </c:pt>
                <c:pt idx="19">
                  <c:v>99.1</c:v>
                </c:pt>
                <c:pt idx="20">
                  <c:v>99.2</c:v>
                </c:pt>
                <c:pt idx="21">
                  <c:v>99.9</c:v>
                </c:pt>
                <c:pt idx="22">
                  <c:v>100.3</c:v>
                </c:pt>
                <c:pt idx="23">
                  <c:v>100.6</c:v>
                </c:pt>
                <c:pt idx="24">
                  <c:v>101.8</c:v>
                </c:pt>
                <c:pt idx="25">
                  <c:v>102.5</c:v>
                </c:pt>
                <c:pt idx="26">
                  <c:v>103.2</c:v>
                </c:pt>
                <c:pt idx="27">
                  <c:v>103.5</c:v>
                </c:pt>
                <c:pt idx="28">
                  <c:v>104.7</c:v>
                </c:pt>
                <c:pt idx="29">
                  <c:v>105.3</c:v>
                </c:pt>
                <c:pt idx="30">
                  <c:v>105.8</c:v>
                </c:pt>
                <c:pt idx="31">
                  <c:v>106</c:v>
                </c:pt>
                <c:pt idx="32">
                  <c:v>106.8</c:v>
                </c:pt>
                <c:pt idx="33">
                  <c:v>107.4</c:v>
                </c:pt>
                <c:pt idx="34">
                  <c:v>107.8</c:v>
                </c:pt>
                <c:pt idx="35">
                  <c:v>108.1</c:v>
                </c:pt>
                <c:pt idx="36">
                  <c:v>108.9</c:v>
                </c:pt>
                <c:pt idx="37">
                  <c:v>109.2</c:v>
                </c:pt>
                <c:pt idx="38">
                  <c:v>109.6</c:v>
                </c:pt>
                <c:pt idx="39">
                  <c:v>109.8</c:v>
                </c:pt>
                <c:pt idx="40">
                  <c:v>110.6</c:v>
                </c:pt>
                <c:pt idx="41">
                  <c:v>110.9</c:v>
                </c:pt>
                <c:pt idx="42">
                  <c:v>111.4</c:v>
                </c:pt>
                <c:pt idx="43">
                  <c:v>111.6</c:v>
                </c:pt>
                <c:pt idx="44">
                  <c:v>112.5</c:v>
                </c:pt>
                <c:pt idx="45">
                  <c:v>113.2</c:v>
                </c:pt>
                <c:pt idx="46">
                  <c:v>113.7</c:v>
                </c:pt>
                <c:pt idx="47" formatCode="General">
                  <c:v>114.1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Vísitala fasteignaverðs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Sheet1!$C$5:$AX$5</c:f>
              <c:numCache>
                <c:formatCode>#,##0.0</c:formatCode>
                <c:ptCount val="48"/>
                <c:pt idx="0">
                  <c:v>100.4</c:v>
                </c:pt>
                <c:pt idx="1">
                  <c:v>98.6</c:v>
                </c:pt>
                <c:pt idx="2">
                  <c:v>100.7</c:v>
                </c:pt>
                <c:pt idx="3">
                  <c:v>97.8</c:v>
                </c:pt>
                <c:pt idx="4">
                  <c:v>99.2</c:v>
                </c:pt>
                <c:pt idx="5">
                  <c:v>99.6</c:v>
                </c:pt>
                <c:pt idx="6">
                  <c:v>98.2</c:v>
                </c:pt>
                <c:pt idx="7">
                  <c:v>99</c:v>
                </c:pt>
                <c:pt idx="8">
                  <c:v>95.4</c:v>
                </c:pt>
                <c:pt idx="9">
                  <c:v>97.5</c:v>
                </c:pt>
                <c:pt idx="10">
                  <c:v>97.3</c:v>
                </c:pt>
                <c:pt idx="11">
                  <c:v>97.3</c:v>
                </c:pt>
                <c:pt idx="12">
                  <c:v>98.8</c:v>
                </c:pt>
                <c:pt idx="13">
                  <c:v>99.1</c:v>
                </c:pt>
                <c:pt idx="14">
                  <c:v>97.3</c:v>
                </c:pt>
                <c:pt idx="15">
                  <c:v>97.6</c:v>
                </c:pt>
                <c:pt idx="16">
                  <c:v>97.6</c:v>
                </c:pt>
                <c:pt idx="17">
                  <c:v>99.1</c:v>
                </c:pt>
                <c:pt idx="18">
                  <c:v>98.9</c:v>
                </c:pt>
                <c:pt idx="19">
                  <c:v>100.4</c:v>
                </c:pt>
                <c:pt idx="20">
                  <c:v>99</c:v>
                </c:pt>
                <c:pt idx="21">
                  <c:v>100.5</c:v>
                </c:pt>
                <c:pt idx="22">
                  <c:v>100.6</c:v>
                </c:pt>
                <c:pt idx="23">
                  <c:v>99.9</c:v>
                </c:pt>
                <c:pt idx="24">
                  <c:v>102.6</c:v>
                </c:pt>
                <c:pt idx="25">
                  <c:v>103.9</c:v>
                </c:pt>
                <c:pt idx="26">
                  <c:v>103.4</c:v>
                </c:pt>
                <c:pt idx="27">
                  <c:v>104.1</c:v>
                </c:pt>
                <c:pt idx="28">
                  <c:v>104.9</c:v>
                </c:pt>
                <c:pt idx="29">
                  <c:v>106.3</c:v>
                </c:pt>
                <c:pt idx="30">
                  <c:v>107.8</c:v>
                </c:pt>
                <c:pt idx="31">
                  <c:v>109.3</c:v>
                </c:pt>
                <c:pt idx="32">
                  <c:v>108.9</c:v>
                </c:pt>
                <c:pt idx="33">
                  <c:v>111</c:v>
                </c:pt>
                <c:pt idx="34">
                  <c:v>110.7</c:v>
                </c:pt>
                <c:pt idx="35">
                  <c:v>110.9</c:v>
                </c:pt>
                <c:pt idx="36">
                  <c:v>111.9</c:v>
                </c:pt>
                <c:pt idx="37">
                  <c:v>114.1</c:v>
                </c:pt>
                <c:pt idx="38">
                  <c:v>114.8</c:v>
                </c:pt>
                <c:pt idx="39">
                  <c:v>114.7</c:v>
                </c:pt>
                <c:pt idx="40">
                  <c:v>116.6</c:v>
                </c:pt>
                <c:pt idx="41">
                  <c:v>119.2</c:v>
                </c:pt>
                <c:pt idx="42">
                  <c:v>119.8</c:v>
                </c:pt>
                <c:pt idx="43">
                  <c:v>121.5</c:v>
                </c:pt>
                <c:pt idx="44">
                  <c:v>122.2</c:v>
                </c:pt>
                <c:pt idx="45">
                  <c:v>125.7</c:v>
                </c:pt>
                <c:pt idx="46">
                  <c:v>127.2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913680"/>
        <c:axId val="852914240"/>
      </c:lineChart>
      <c:dateAx>
        <c:axId val="8529136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52914240"/>
        <c:crosses val="autoZero"/>
        <c:auto val="1"/>
        <c:lblOffset val="100"/>
        <c:baseTimeUnit val="months"/>
        <c:majorUnit val="12"/>
        <c:majorTimeUnit val="months"/>
      </c:dateAx>
      <c:valAx>
        <c:axId val="852914240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5291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66110922776157"/>
          <c:y val="0.6079578078349096"/>
          <c:w val="0.52503630050102768"/>
          <c:h val="0.26750964319191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Frakkland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0216688538932632"/>
          <c:y val="0.15046296296296297"/>
          <c:w val="0.86727755905511816"/>
          <c:h val="0.71817147856517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Vísitala byggingarkostnaðar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Sheet1!$C$6:$AX$6</c:f>
              <c:numCache>
                <c:formatCode>#,##0.0</c:formatCode>
                <c:ptCount val="48"/>
                <c:pt idx="0">
                  <c:v>89.3</c:v>
                </c:pt>
                <c:pt idx="1">
                  <c:v>89.8</c:v>
                </c:pt>
                <c:pt idx="2">
                  <c:v>90</c:v>
                </c:pt>
                <c:pt idx="3">
                  <c:v>90.6</c:v>
                </c:pt>
                <c:pt idx="4">
                  <c:v>91.7</c:v>
                </c:pt>
                <c:pt idx="5">
                  <c:v>92.7</c:v>
                </c:pt>
                <c:pt idx="6">
                  <c:v>93.8</c:v>
                </c:pt>
                <c:pt idx="7">
                  <c:v>94.1</c:v>
                </c:pt>
                <c:pt idx="8">
                  <c:v>95.3</c:v>
                </c:pt>
                <c:pt idx="9">
                  <c:v>95.8</c:v>
                </c:pt>
                <c:pt idx="10">
                  <c:v>96.6</c:v>
                </c:pt>
                <c:pt idx="11">
                  <c:v>96.3</c:v>
                </c:pt>
                <c:pt idx="12">
                  <c:v>97.6</c:v>
                </c:pt>
                <c:pt idx="13">
                  <c:v>99.1</c:v>
                </c:pt>
                <c:pt idx="14">
                  <c:v>100.7</c:v>
                </c:pt>
                <c:pt idx="15">
                  <c:v>98.5</c:v>
                </c:pt>
                <c:pt idx="16">
                  <c:v>97.4</c:v>
                </c:pt>
                <c:pt idx="17">
                  <c:v>97.7</c:v>
                </c:pt>
                <c:pt idx="18">
                  <c:v>97.6</c:v>
                </c:pt>
                <c:pt idx="19">
                  <c:v>98</c:v>
                </c:pt>
                <c:pt idx="20">
                  <c:v>98.4</c:v>
                </c:pt>
                <c:pt idx="21">
                  <c:v>100.2</c:v>
                </c:pt>
                <c:pt idx="22">
                  <c:v>100.6</c:v>
                </c:pt>
                <c:pt idx="23">
                  <c:v>100.8</c:v>
                </c:pt>
                <c:pt idx="24">
                  <c:v>103.2</c:v>
                </c:pt>
                <c:pt idx="25">
                  <c:v>103.4</c:v>
                </c:pt>
                <c:pt idx="26">
                  <c:v>103.7</c:v>
                </c:pt>
                <c:pt idx="27">
                  <c:v>104.2</c:v>
                </c:pt>
                <c:pt idx="28">
                  <c:v>104.9</c:v>
                </c:pt>
                <c:pt idx="29">
                  <c:v>105.3</c:v>
                </c:pt>
                <c:pt idx="30">
                  <c:v>105.3</c:v>
                </c:pt>
                <c:pt idx="31">
                  <c:v>105.3</c:v>
                </c:pt>
                <c:pt idx="32">
                  <c:v>104.3</c:v>
                </c:pt>
                <c:pt idx="33">
                  <c:v>104.3</c:v>
                </c:pt>
                <c:pt idx="34">
                  <c:v>104.5</c:v>
                </c:pt>
                <c:pt idx="35">
                  <c:v>104.7</c:v>
                </c:pt>
                <c:pt idx="36">
                  <c:v>104.4</c:v>
                </c:pt>
                <c:pt idx="37">
                  <c:v>104.1</c:v>
                </c:pt>
                <c:pt idx="38">
                  <c:v>104.3</c:v>
                </c:pt>
                <c:pt idx="39">
                  <c:v>104.1</c:v>
                </c:pt>
                <c:pt idx="40">
                  <c:v>103.8</c:v>
                </c:pt>
                <c:pt idx="41">
                  <c:v>103.8</c:v>
                </c:pt>
                <c:pt idx="42">
                  <c:v>103.7</c:v>
                </c:pt>
                <c:pt idx="43">
                  <c:v>103.2</c:v>
                </c:pt>
                <c:pt idx="44">
                  <c:v>103.2</c:v>
                </c:pt>
                <c:pt idx="45">
                  <c:v>103.6</c:v>
                </c:pt>
                <c:pt idx="46">
                  <c:v>104.4</c:v>
                </c:pt>
                <c:pt idx="47">
                  <c:v>104.6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Vísitala framleiðslukostnaðar</c:v>
                </c:pt>
              </c:strCache>
            </c:strRef>
          </c:tx>
          <c:spPr>
            <a:ln w="28575" cap="rnd">
              <a:solidFill>
                <a:srgbClr val="9E202D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Sheet1!$C$7:$AX$7</c:f>
              <c:numCache>
                <c:formatCode>#,##0.0</c:formatCode>
                <c:ptCount val="48"/>
                <c:pt idx="0">
                  <c:v>83.6</c:v>
                </c:pt>
                <c:pt idx="1">
                  <c:v>84</c:v>
                </c:pt>
                <c:pt idx="2">
                  <c:v>84.1</c:v>
                </c:pt>
                <c:pt idx="3">
                  <c:v>87.7</c:v>
                </c:pt>
                <c:pt idx="4">
                  <c:v>89.6</c:v>
                </c:pt>
                <c:pt idx="5">
                  <c:v>89.9</c:v>
                </c:pt>
                <c:pt idx="6">
                  <c:v>90.9</c:v>
                </c:pt>
                <c:pt idx="7">
                  <c:v>92.5</c:v>
                </c:pt>
                <c:pt idx="8">
                  <c:v>91.2</c:v>
                </c:pt>
                <c:pt idx="9">
                  <c:v>94.4</c:v>
                </c:pt>
                <c:pt idx="10">
                  <c:v>95</c:v>
                </c:pt>
                <c:pt idx="11">
                  <c:v>97</c:v>
                </c:pt>
                <c:pt idx="12">
                  <c:v>98.5</c:v>
                </c:pt>
                <c:pt idx="13">
                  <c:v>102.8</c:v>
                </c:pt>
                <c:pt idx="14">
                  <c:v>104.9</c:v>
                </c:pt>
                <c:pt idx="15">
                  <c:v>100.2</c:v>
                </c:pt>
                <c:pt idx="16">
                  <c:v>98.9</c:v>
                </c:pt>
                <c:pt idx="17">
                  <c:v>98.6</c:v>
                </c:pt>
                <c:pt idx="18">
                  <c:v>98.9</c:v>
                </c:pt>
                <c:pt idx="19">
                  <c:v>99.2</c:v>
                </c:pt>
                <c:pt idx="20">
                  <c:v>99.2</c:v>
                </c:pt>
                <c:pt idx="21">
                  <c:v>99.8</c:v>
                </c:pt>
                <c:pt idx="22">
                  <c:v>100</c:v>
                </c:pt>
                <c:pt idx="23">
                  <c:v>100.9</c:v>
                </c:pt>
                <c:pt idx="24">
                  <c:v>102.3</c:v>
                </c:pt>
                <c:pt idx="25">
                  <c:v>104.8</c:v>
                </c:pt>
                <c:pt idx="26">
                  <c:v>106.9</c:v>
                </c:pt>
                <c:pt idx="27">
                  <c:v>107.8</c:v>
                </c:pt>
                <c:pt idx="28">
                  <c:v>106.4</c:v>
                </c:pt>
                <c:pt idx="29">
                  <c:v>109.6</c:v>
                </c:pt>
                <c:pt idx="30">
                  <c:v>108.5</c:v>
                </c:pt>
                <c:pt idx="31">
                  <c:v>107.9</c:v>
                </c:pt>
                <c:pt idx="32">
                  <c:v>108.3</c:v>
                </c:pt>
                <c:pt idx="33">
                  <c:v>107.7</c:v>
                </c:pt>
                <c:pt idx="34">
                  <c:v>106.1</c:v>
                </c:pt>
                <c:pt idx="35">
                  <c:v>106.3</c:v>
                </c:pt>
                <c:pt idx="36">
                  <c:v>108.5</c:v>
                </c:pt>
                <c:pt idx="37">
                  <c:v>106.7</c:v>
                </c:pt>
                <c:pt idx="38">
                  <c:v>107.1</c:v>
                </c:pt>
                <c:pt idx="39">
                  <c:v>106.9</c:v>
                </c:pt>
                <c:pt idx="40">
                  <c:v>107.4</c:v>
                </c:pt>
                <c:pt idx="41">
                  <c:v>106.2</c:v>
                </c:pt>
                <c:pt idx="42">
                  <c:v>105.8</c:v>
                </c:pt>
                <c:pt idx="43">
                  <c:v>107.2</c:v>
                </c:pt>
                <c:pt idx="44">
                  <c:v>106.3</c:v>
                </c:pt>
                <c:pt idx="45">
                  <c:v>106.8</c:v>
                </c:pt>
                <c:pt idx="46">
                  <c:v>108.1</c:v>
                </c:pt>
                <c:pt idx="47">
                  <c:v>108.3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Vísitala fasteignaverðs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Sheet1!$C$8:$AX$8</c:f>
              <c:numCache>
                <c:formatCode>General</c:formatCode>
                <c:ptCount val="48"/>
                <c:pt idx="5" formatCode="#,##0.0">
                  <c:v>93.72</c:v>
                </c:pt>
                <c:pt idx="6" formatCode="#,##0.0">
                  <c:v>96.67</c:v>
                </c:pt>
                <c:pt idx="7" formatCode="#,##0.0">
                  <c:v>97.47</c:v>
                </c:pt>
                <c:pt idx="8" formatCode="#,##0.0">
                  <c:v>98.2</c:v>
                </c:pt>
                <c:pt idx="9" formatCode="#,##0.0">
                  <c:v>99.92</c:v>
                </c:pt>
                <c:pt idx="10" formatCode="#,##0.0">
                  <c:v>102.2</c:v>
                </c:pt>
                <c:pt idx="11" formatCode="#,##0.0">
                  <c:v>102.86</c:v>
                </c:pt>
                <c:pt idx="12" formatCode="#,##0.0">
                  <c:v>102.22</c:v>
                </c:pt>
                <c:pt idx="13" formatCode="#,##0.0">
                  <c:v>102.51</c:v>
                </c:pt>
                <c:pt idx="14" formatCode="#,##0.0">
                  <c:v>102.82</c:v>
                </c:pt>
                <c:pt idx="15" formatCode="#,##0.0">
                  <c:v>99.33</c:v>
                </c:pt>
                <c:pt idx="16" formatCode="#,##0.0">
                  <c:v>95.6</c:v>
                </c:pt>
                <c:pt idx="17" formatCode="#,##0.0">
                  <c:v>94.25</c:v>
                </c:pt>
                <c:pt idx="18" formatCode="#,##0.0">
                  <c:v>95.77</c:v>
                </c:pt>
                <c:pt idx="19" formatCode="#,##0.0">
                  <c:v>96.04</c:v>
                </c:pt>
                <c:pt idx="20" formatCode="#,##0.0">
                  <c:v>96.81</c:v>
                </c:pt>
                <c:pt idx="21" formatCode="#,##0.0">
                  <c:v>98.79</c:v>
                </c:pt>
                <c:pt idx="22" formatCode="#,##0.0">
                  <c:v>101.59</c:v>
                </c:pt>
                <c:pt idx="23" formatCode="#,##0.0">
                  <c:v>102.8</c:v>
                </c:pt>
                <c:pt idx="24" formatCode="#,##0.0">
                  <c:v>103.44</c:v>
                </c:pt>
                <c:pt idx="25" formatCode="#,##0.0">
                  <c:v>105.47</c:v>
                </c:pt>
                <c:pt idx="26" formatCode="#,##0.0">
                  <c:v>107.68</c:v>
                </c:pt>
                <c:pt idx="27" formatCode="#,##0.0">
                  <c:v>106.63</c:v>
                </c:pt>
                <c:pt idx="28" formatCode="#,##0.0">
                  <c:v>105.23</c:v>
                </c:pt>
                <c:pt idx="29" formatCode="#,##0.0">
                  <c:v>105.3</c:v>
                </c:pt>
                <c:pt idx="30" formatCode="#,##0.0">
                  <c:v>105.98</c:v>
                </c:pt>
                <c:pt idx="31" formatCode="#,##0.0">
                  <c:v>104.45</c:v>
                </c:pt>
                <c:pt idx="32" formatCode="#,##0.0">
                  <c:v>103.15</c:v>
                </c:pt>
                <c:pt idx="33" formatCode="#,##0.0">
                  <c:v>103.03</c:v>
                </c:pt>
                <c:pt idx="34" formatCode="#,##0.0">
                  <c:v>103.91</c:v>
                </c:pt>
                <c:pt idx="35" formatCode="#,##0.0">
                  <c:v>102.76</c:v>
                </c:pt>
                <c:pt idx="36" formatCode="#,##0.0">
                  <c:v>101.57</c:v>
                </c:pt>
                <c:pt idx="37" formatCode="#,##0.0">
                  <c:v>101.81</c:v>
                </c:pt>
                <c:pt idx="38" formatCode="#,##0.0">
                  <c:v>102.54</c:v>
                </c:pt>
                <c:pt idx="39" formatCode="#,##0.0">
                  <c:v>100.45</c:v>
                </c:pt>
                <c:pt idx="40" formatCode="#,##0.0">
                  <c:v>99.48</c:v>
                </c:pt>
                <c:pt idx="41" formatCode="#,##0.0">
                  <c:v>99.63</c:v>
                </c:pt>
                <c:pt idx="42" formatCode="#,##0.0">
                  <c:v>101.03</c:v>
                </c:pt>
                <c:pt idx="43" formatCode="#,##0.0">
                  <c:v>100.24</c:v>
                </c:pt>
                <c:pt idx="44" formatCode="#,##0.0">
                  <c:v>99.83</c:v>
                </c:pt>
                <c:pt idx="45" formatCode="#,##0.0">
                  <c:v>100.28</c:v>
                </c:pt>
                <c:pt idx="46" formatCode="#,##0.0">
                  <c:v>102.82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128912"/>
        <c:axId val="866129472"/>
      </c:lineChart>
      <c:dateAx>
        <c:axId val="86612891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6129472"/>
        <c:crosses val="autoZero"/>
        <c:auto val="1"/>
        <c:lblOffset val="100"/>
        <c:baseTimeUnit val="months"/>
        <c:majorUnit val="12"/>
        <c:majorTimeUnit val="months"/>
      </c:dateAx>
      <c:valAx>
        <c:axId val="866129472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612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11834571627489"/>
          <c:y val="0.56018992417614466"/>
          <c:w val="0.51906432953778425"/>
          <c:h val="0.291661927675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73613707819537E-2"/>
          <c:y val="8.5843658668703027E-2"/>
          <c:w val="0.91036477583159248"/>
          <c:h val="0.77137867381961867"/>
        </c:manualLayout>
      </c:layout>
      <c:lineChart>
        <c:grouping val="standard"/>
        <c:varyColors val="0"/>
        <c:ser>
          <c:idx val="0"/>
          <c:order val="0"/>
          <c:tx>
            <c:strRef>
              <c:f>'[VIS03302.xlsx]VIS03302'!$C$4</c:f>
              <c:strCache>
                <c:ptCount val="1"/>
                <c:pt idx="0">
                  <c:v>Vísitala byggingarkostnaðar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strRef>
              <c:f>'[VIS03302.xlsx]VIS03302'!$B$5:$B$92</c:f>
              <c:strCache>
                <c:ptCount val="88"/>
                <c:pt idx="0">
                  <c:v>1.1.2010</c:v>
                </c:pt>
                <c:pt idx="1">
                  <c:v>1.2.2010</c:v>
                </c:pt>
                <c:pt idx="2">
                  <c:v>1.3.2010</c:v>
                </c:pt>
                <c:pt idx="3">
                  <c:v>1.4.2010</c:v>
                </c:pt>
                <c:pt idx="4">
                  <c:v>1.5.2010</c:v>
                </c:pt>
                <c:pt idx="5">
                  <c:v>1.6.2010</c:v>
                </c:pt>
                <c:pt idx="6">
                  <c:v>1.7.2010</c:v>
                </c:pt>
                <c:pt idx="7">
                  <c:v>1.8.2010</c:v>
                </c:pt>
                <c:pt idx="8">
                  <c:v>1.9.2010</c:v>
                </c:pt>
                <c:pt idx="9">
                  <c:v>1.10.2010</c:v>
                </c:pt>
                <c:pt idx="10">
                  <c:v>1.11.2010</c:v>
                </c:pt>
                <c:pt idx="11">
                  <c:v>1.12.2010</c:v>
                </c:pt>
                <c:pt idx="12">
                  <c:v>1.1.2011</c:v>
                </c:pt>
                <c:pt idx="13">
                  <c:v>1.2.2011</c:v>
                </c:pt>
                <c:pt idx="14">
                  <c:v>1.3.2011</c:v>
                </c:pt>
                <c:pt idx="15">
                  <c:v>1.4.2011</c:v>
                </c:pt>
                <c:pt idx="16">
                  <c:v>1.5.2011</c:v>
                </c:pt>
                <c:pt idx="17">
                  <c:v>1.6.2011</c:v>
                </c:pt>
                <c:pt idx="18">
                  <c:v>1.7.2011</c:v>
                </c:pt>
                <c:pt idx="19">
                  <c:v>1.8.2011</c:v>
                </c:pt>
                <c:pt idx="20">
                  <c:v>1.9.2011</c:v>
                </c:pt>
                <c:pt idx="21">
                  <c:v>1.10.2011</c:v>
                </c:pt>
                <c:pt idx="22">
                  <c:v>1.11.2011</c:v>
                </c:pt>
                <c:pt idx="23">
                  <c:v>1.12.2011</c:v>
                </c:pt>
                <c:pt idx="24">
                  <c:v>1.1.2012</c:v>
                </c:pt>
                <c:pt idx="25">
                  <c:v>1.2.2012</c:v>
                </c:pt>
                <c:pt idx="26">
                  <c:v>1.3.2012</c:v>
                </c:pt>
                <c:pt idx="27">
                  <c:v>1.4.2012</c:v>
                </c:pt>
                <c:pt idx="28">
                  <c:v>1.5.2012</c:v>
                </c:pt>
                <c:pt idx="29">
                  <c:v>1.6.2012</c:v>
                </c:pt>
                <c:pt idx="30">
                  <c:v>1.7.2012</c:v>
                </c:pt>
                <c:pt idx="31">
                  <c:v>1.8.2012</c:v>
                </c:pt>
                <c:pt idx="32">
                  <c:v>1.9.2012</c:v>
                </c:pt>
                <c:pt idx="33">
                  <c:v>1.10.2012</c:v>
                </c:pt>
                <c:pt idx="34">
                  <c:v>1.11.2012</c:v>
                </c:pt>
                <c:pt idx="35">
                  <c:v>1.12.2012</c:v>
                </c:pt>
                <c:pt idx="36">
                  <c:v>1.1.2013</c:v>
                </c:pt>
                <c:pt idx="37">
                  <c:v>1.2.2013</c:v>
                </c:pt>
                <c:pt idx="38">
                  <c:v>1.3.2013</c:v>
                </c:pt>
                <c:pt idx="39">
                  <c:v>1.4.2013</c:v>
                </c:pt>
                <c:pt idx="40">
                  <c:v>1.5.2013</c:v>
                </c:pt>
                <c:pt idx="41">
                  <c:v>1.6.2013</c:v>
                </c:pt>
                <c:pt idx="42">
                  <c:v>1.7.2013</c:v>
                </c:pt>
                <c:pt idx="43">
                  <c:v>1.8.2013</c:v>
                </c:pt>
                <c:pt idx="44">
                  <c:v>1.9.2013</c:v>
                </c:pt>
                <c:pt idx="45">
                  <c:v>1.10.2013</c:v>
                </c:pt>
                <c:pt idx="46">
                  <c:v>1.11.2013</c:v>
                </c:pt>
                <c:pt idx="47">
                  <c:v>1.12.2013</c:v>
                </c:pt>
                <c:pt idx="48">
                  <c:v>1.1.2014</c:v>
                </c:pt>
                <c:pt idx="49">
                  <c:v>1.2.2014</c:v>
                </c:pt>
                <c:pt idx="50">
                  <c:v>1.3.2014</c:v>
                </c:pt>
                <c:pt idx="51">
                  <c:v>1.4.2014</c:v>
                </c:pt>
                <c:pt idx="52">
                  <c:v>1.5.2014</c:v>
                </c:pt>
                <c:pt idx="53">
                  <c:v>1.6.2014</c:v>
                </c:pt>
                <c:pt idx="54">
                  <c:v>1.7.2014</c:v>
                </c:pt>
                <c:pt idx="55">
                  <c:v>1.8.2014</c:v>
                </c:pt>
                <c:pt idx="56">
                  <c:v>1.9.2014</c:v>
                </c:pt>
                <c:pt idx="57">
                  <c:v>1.10.2014</c:v>
                </c:pt>
                <c:pt idx="58">
                  <c:v>1.11.2014</c:v>
                </c:pt>
                <c:pt idx="59">
                  <c:v>1.12.2014</c:v>
                </c:pt>
                <c:pt idx="60">
                  <c:v>1.1.2015</c:v>
                </c:pt>
                <c:pt idx="61">
                  <c:v>1.2.2015</c:v>
                </c:pt>
                <c:pt idx="62">
                  <c:v>1.3.2015</c:v>
                </c:pt>
                <c:pt idx="63">
                  <c:v>1.4.2015</c:v>
                </c:pt>
                <c:pt idx="64">
                  <c:v>1.5.2015</c:v>
                </c:pt>
                <c:pt idx="65">
                  <c:v>1.6.2015</c:v>
                </c:pt>
                <c:pt idx="66">
                  <c:v>1.7.2015</c:v>
                </c:pt>
                <c:pt idx="67">
                  <c:v>1.8.2015</c:v>
                </c:pt>
                <c:pt idx="68">
                  <c:v>1.9.2015</c:v>
                </c:pt>
                <c:pt idx="69">
                  <c:v>1.10.2015</c:v>
                </c:pt>
                <c:pt idx="70">
                  <c:v>1.11.2015</c:v>
                </c:pt>
                <c:pt idx="71">
                  <c:v>1.12.2015</c:v>
                </c:pt>
                <c:pt idx="72">
                  <c:v>1.1.2016</c:v>
                </c:pt>
                <c:pt idx="73">
                  <c:v>1.2.2016</c:v>
                </c:pt>
                <c:pt idx="74">
                  <c:v>1.3.2016</c:v>
                </c:pt>
                <c:pt idx="75">
                  <c:v>1.4.2016</c:v>
                </c:pt>
                <c:pt idx="76">
                  <c:v>1.5.2016</c:v>
                </c:pt>
                <c:pt idx="77">
                  <c:v>1.6.2016</c:v>
                </c:pt>
                <c:pt idx="78">
                  <c:v>1.7.2016</c:v>
                </c:pt>
                <c:pt idx="79">
                  <c:v>1.8.2016</c:v>
                </c:pt>
                <c:pt idx="80">
                  <c:v>1.9.2016</c:v>
                </c:pt>
                <c:pt idx="81">
                  <c:v>1.10.2016</c:v>
                </c:pt>
                <c:pt idx="82">
                  <c:v>1.11.2016</c:v>
                </c:pt>
                <c:pt idx="83">
                  <c:v>1.12.2016</c:v>
                </c:pt>
                <c:pt idx="84">
                  <c:v>1.1.2017</c:v>
                </c:pt>
                <c:pt idx="85">
                  <c:v>1.2.2017</c:v>
                </c:pt>
                <c:pt idx="86">
                  <c:v>1.3.2017</c:v>
                </c:pt>
                <c:pt idx="87">
                  <c:v>1.4.2017</c:v>
                </c:pt>
              </c:strCache>
            </c:strRef>
          </c:cat>
          <c:val>
            <c:numRef>
              <c:f>'[VIS03302.xlsx]VIS03302'!$C$5:$C$92</c:f>
              <c:numCache>
                <c:formatCode>General</c:formatCode>
                <c:ptCount val="88"/>
                <c:pt idx="0">
                  <c:v>100</c:v>
                </c:pt>
                <c:pt idx="1">
                  <c:v>101.1</c:v>
                </c:pt>
                <c:pt idx="2">
                  <c:v>100.8</c:v>
                </c:pt>
                <c:pt idx="3">
                  <c:v>101.1</c:v>
                </c:pt>
                <c:pt idx="4">
                  <c:v>100.9</c:v>
                </c:pt>
                <c:pt idx="5">
                  <c:v>101.8</c:v>
                </c:pt>
                <c:pt idx="6">
                  <c:v>102.1</c:v>
                </c:pt>
                <c:pt idx="7">
                  <c:v>102.2</c:v>
                </c:pt>
                <c:pt idx="8">
                  <c:v>102.5</c:v>
                </c:pt>
                <c:pt idx="9">
                  <c:v>103</c:v>
                </c:pt>
                <c:pt idx="10">
                  <c:v>100.9</c:v>
                </c:pt>
                <c:pt idx="11">
                  <c:v>100.8</c:v>
                </c:pt>
                <c:pt idx="12">
                  <c:v>100.8</c:v>
                </c:pt>
                <c:pt idx="13">
                  <c:v>101.4</c:v>
                </c:pt>
                <c:pt idx="14">
                  <c:v>101.6</c:v>
                </c:pt>
                <c:pt idx="15">
                  <c:v>102.5</c:v>
                </c:pt>
                <c:pt idx="16">
                  <c:v>106.7</c:v>
                </c:pt>
                <c:pt idx="17">
                  <c:v>107.4</c:v>
                </c:pt>
                <c:pt idx="18">
                  <c:v>109.9</c:v>
                </c:pt>
                <c:pt idx="19">
                  <c:v>110.8</c:v>
                </c:pt>
                <c:pt idx="20">
                  <c:v>110.5</c:v>
                </c:pt>
                <c:pt idx="21">
                  <c:v>111.3</c:v>
                </c:pt>
                <c:pt idx="22">
                  <c:v>111.4</c:v>
                </c:pt>
                <c:pt idx="23">
                  <c:v>111.6</c:v>
                </c:pt>
                <c:pt idx="24">
                  <c:v>112.3</c:v>
                </c:pt>
                <c:pt idx="25">
                  <c:v>111.2</c:v>
                </c:pt>
                <c:pt idx="26">
                  <c:v>113</c:v>
                </c:pt>
                <c:pt idx="27">
                  <c:v>113.4</c:v>
                </c:pt>
                <c:pt idx="28">
                  <c:v>115</c:v>
                </c:pt>
                <c:pt idx="29">
                  <c:v>114.9</c:v>
                </c:pt>
                <c:pt idx="30">
                  <c:v>115.4</c:v>
                </c:pt>
                <c:pt idx="31">
                  <c:v>115.1</c:v>
                </c:pt>
                <c:pt idx="32">
                  <c:v>114.8</c:v>
                </c:pt>
                <c:pt idx="33">
                  <c:v>115.2</c:v>
                </c:pt>
                <c:pt idx="34">
                  <c:v>114.9</c:v>
                </c:pt>
                <c:pt idx="35">
                  <c:v>115.5</c:v>
                </c:pt>
                <c:pt idx="36">
                  <c:v>115.8</c:v>
                </c:pt>
                <c:pt idx="37">
                  <c:v>116</c:v>
                </c:pt>
                <c:pt idx="38">
                  <c:v>118.7</c:v>
                </c:pt>
                <c:pt idx="39">
                  <c:v>118.7</c:v>
                </c:pt>
                <c:pt idx="40">
                  <c:v>118.5</c:v>
                </c:pt>
                <c:pt idx="41">
                  <c:v>118.2</c:v>
                </c:pt>
                <c:pt idx="42">
                  <c:v>118.7</c:v>
                </c:pt>
                <c:pt idx="43">
                  <c:v>118.7</c:v>
                </c:pt>
                <c:pt idx="44">
                  <c:v>118.6</c:v>
                </c:pt>
                <c:pt idx="45">
                  <c:v>118.7</c:v>
                </c:pt>
                <c:pt idx="46">
                  <c:v>119</c:v>
                </c:pt>
                <c:pt idx="47">
                  <c:v>119.3</c:v>
                </c:pt>
                <c:pt idx="48">
                  <c:v>119</c:v>
                </c:pt>
                <c:pt idx="49">
                  <c:v>118.9</c:v>
                </c:pt>
                <c:pt idx="50">
                  <c:v>118.9</c:v>
                </c:pt>
                <c:pt idx="51">
                  <c:v>120</c:v>
                </c:pt>
                <c:pt idx="52">
                  <c:v>120</c:v>
                </c:pt>
                <c:pt idx="53">
                  <c:v>120.6</c:v>
                </c:pt>
                <c:pt idx="54">
                  <c:v>120.7</c:v>
                </c:pt>
                <c:pt idx="55">
                  <c:v>120.7</c:v>
                </c:pt>
                <c:pt idx="56">
                  <c:v>120.8</c:v>
                </c:pt>
                <c:pt idx="57">
                  <c:v>120.5</c:v>
                </c:pt>
                <c:pt idx="58">
                  <c:v>120.6</c:v>
                </c:pt>
                <c:pt idx="59">
                  <c:v>120.8</c:v>
                </c:pt>
                <c:pt idx="60">
                  <c:v>120.9</c:v>
                </c:pt>
                <c:pt idx="61">
                  <c:v>123.3</c:v>
                </c:pt>
                <c:pt idx="62">
                  <c:v>123.2</c:v>
                </c:pt>
                <c:pt idx="63">
                  <c:v>123</c:v>
                </c:pt>
                <c:pt idx="64">
                  <c:v>123.2</c:v>
                </c:pt>
                <c:pt idx="65">
                  <c:v>123.2</c:v>
                </c:pt>
                <c:pt idx="66">
                  <c:v>123.8</c:v>
                </c:pt>
                <c:pt idx="67">
                  <c:v>127.9</c:v>
                </c:pt>
                <c:pt idx="68">
                  <c:v>128</c:v>
                </c:pt>
                <c:pt idx="69">
                  <c:v>127.8</c:v>
                </c:pt>
                <c:pt idx="70">
                  <c:v>127.9</c:v>
                </c:pt>
                <c:pt idx="71">
                  <c:v>128.1</c:v>
                </c:pt>
                <c:pt idx="72">
                  <c:v>128.19999999999999</c:v>
                </c:pt>
                <c:pt idx="73">
                  <c:v>127.9</c:v>
                </c:pt>
                <c:pt idx="74">
                  <c:v>128</c:v>
                </c:pt>
                <c:pt idx="75">
                  <c:v>128.4</c:v>
                </c:pt>
                <c:pt idx="76">
                  <c:v>130.80000000000001</c:v>
                </c:pt>
                <c:pt idx="77">
                  <c:v>131.80000000000001</c:v>
                </c:pt>
                <c:pt idx="78">
                  <c:v>131.9</c:v>
                </c:pt>
                <c:pt idx="79">
                  <c:v>131.6</c:v>
                </c:pt>
                <c:pt idx="80">
                  <c:v>131.6</c:v>
                </c:pt>
                <c:pt idx="81">
                  <c:v>131.19999999999999</c:v>
                </c:pt>
                <c:pt idx="82">
                  <c:v>130.80000000000001</c:v>
                </c:pt>
                <c:pt idx="83">
                  <c:v>130.19999999999999</c:v>
                </c:pt>
                <c:pt idx="84">
                  <c:v>130.19999999999999</c:v>
                </c:pt>
                <c:pt idx="85">
                  <c:v>130.30000000000001</c:v>
                </c:pt>
                <c:pt idx="86">
                  <c:v>130.30000000000001</c:v>
                </c:pt>
                <c:pt idx="87">
                  <c:v>130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'[VIS03302.xlsx]VIS03302'!$D$4</c:f>
              <c:strCache>
                <c:ptCount val="1"/>
                <c:pt idx="0">
                  <c:v>Vísitala hönnunarkostnaðar</c:v>
                </c:pt>
              </c:strCache>
            </c:strRef>
          </c:tx>
          <c:spPr>
            <a:ln w="28575" cap="rnd">
              <a:solidFill>
                <a:srgbClr val="9E202D"/>
              </a:solidFill>
              <a:round/>
            </a:ln>
            <a:effectLst/>
          </c:spPr>
          <c:marker>
            <c:symbol val="none"/>
          </c:marker>
          <c:cat>
            <c:strRef>
              <c:f>'[VIS03302.xlsx]VIS03302'!$B$5:$B$92</c:f>
              <c:strCache>
                <c:ptCount val="88"/>
                <c:pt idx="0">
                  <c:v>1.1.2010</c:v>
                </c:pt>
                <c:pt idx="1">
                  <c:v>1.2.2010</c:v>
                </c:pt>
                <c:pt idx="2">
                  <c:v>1.3.2010</c:v>
                </c:pt>
                <c:pt idx="3">
                  <c:v>1.4.2010</c:v>
                </c:pt>
                <c:pt idx="4">
                  <c:v>1.5.2010</c:v>
                </c:pt>
                <c:pt idx="5">
                  <c:v>1.6.2010</c:v>
                </c:pt>
                <c:pt idx="6">
                  <c:v>1.7.2010</c:v>
                </c:pt>
                <c:pt idx="7">
                  <c:v>1.8.2010</c:v>
                </c:pt>
                <c:pt idx="8">
                  <c:v>1.9.2010</c:v>
                </c:pt>
                <c:pt idx="9">
                  <c:v>1.10.2010</c:v>
                </c:pt>
                <c:pt idx="10">
                  <c:v>1.11.2010</c:v>
                </c:pt>
                <c:pt idx="11">
                  <c:v>1.12.2010</c:v>
                </c:pt>
                <c:pt idx="12">
                  <c:v>1.1.2011</c:v>
                </c:pt>
                <c:pt idx="13">
                  <c:v>1.2.2011</c:v>
                </c:pt>
                <c:pt idx="14">
                  <c:v>1.3.2011</c:v>
                </c:pt>
                <c:pt idx="15">
                  <c:v>1.4.2011</c:v>
                </c:pt>
                <c:pt idx="16">
                  <c:v>1.5.2011</c:v>
                </c:pt>
                <c:pt idx="17">
                  <c:v>1.6.2011</c:v>
                </c:pt>
                <c:pt idx="18">
                  <c:v>1.7.2011</c:v>
                </c:pt>
                <c:pt idx="19">
                  <c:v>1.8.2011</c:v>
                </c:pt>
                <c:pt idx="20">
                  <c:v>1.9.2011</c:v>
                </c:pt>
                <c:pt idx="21">
                  <c:v>1.10.2011</c:v>
                </c:pt>
                <c:pt idx="22">
                  <c:v>1.11.2011</c:v>
                </c:pt>
                <c:pt idx="23">
                  <c:v>1.12.2011</c:v>
                </c:pt>
                <c:pt idx="24">
                  <c:v>1.1.2012</c:v>
                </c:pt>
                <c:pt idx="25">
                  <c:v>1.2.2012</c:v>
                </c:pt>
                <c:pt idx="26">
                  <c:v>1.3.2012</c:v>
                </c:pt>
                <c:pt idx="27">
                  <c:v>1.4.2012</c:v>
                </c:pt>
                <c:pt idx="28">
                  <c:v>1.5.2012</c:v>
                </c:pt>
                <c:pt idx="29">
                  <c:v>1.6.2012</c:v>
                </c:pt>
                <c:pt idx="30">
                  <c:v>1.7.2012</c:v>
                </c:pt>
                <c:pt idx="31">
                  <c:v>1.8.2012</c:v>
                </c:pt>
                <c:pt idx="32">
                  <c:v>1.9.2012</c:v>
                </c:pt>
                <c:pt idx="33">
                  <c:v>1.10.2012</c:v>
                </c:pt>
                <c:pt idx="34">
                  <c:v>1.11.2012</c:v>
                </c:pt>
                <c:pt idx="35">
                  <c:v>1.12.2012</c:v>
                </c:pt>
                <c:pt idx="36">
                  <c:v>1.1.2013</c:v>
                </c:pt>
                <c:pt idx="37">
                  <c:v>1.2.2013</c:v>
                </c:pt>
                <c:pt idx="38">
                  <c:v>1.3.2013</c:v>
                </c:pt>
                <c:pt idx="39">
                  <c:v>1.4.2013</c:v>
                </c:pt>
                <c:pt idx="40">
                  <c:v>1.5.2013</c:v>
                </c:pt>
                <c:pt idx="41">
                  <c:v>1.6.2013</c:v>
                </c:pt>
                <c:pt idx="42">
                  <c:v>1.7.2013</c:v>
                </c:pt>
                <c:pt idx="43">
                  <c:v>1.8.2013</c:v>
                </c:pt>
                <c:pt idx="44">
                  <c:v>1.9.2013</c:v>
                </c:pt>
                <c:pt idx="45">
                  <c:v>1.10.2013</c:v>
                </c:pt>
                <c:pt idx="46">
                  <c:v>1.11.2013</c:v>
                </c:pt>
                <c:pt idx="47">
                  <c:v>1.12.2013</c:v>
                </c:pt>
                <c:pt idx="48">
                  <c:v>1.1.2014</c:v>
                </c:pt>
                <c:pt idx="49">
                  <c:v>1.2.2014</c:v>
                </c:pt>
                <c:pt idx="50">
                  <c:v>1.3.2014</c:v>
                </c:pt>
                <c:pt idx="51">
                  <c:v>1.4.2014</c:v>
                </c:pt>
                <c:pt idx="52">
                  <c:v>1.5.2014</c:v>
                </c:pt>
                <c:pt idx="53">
                  <c:v>1.6.2014</c:v>
                </c:pt>
                <c:pt idx="54">
                  <c:v>1.7.2014</c:v>
                </c:pt>
                <c:pt idx="55">
                  <c:v>1.8.2014</c:v>
                </c:pt>
                <c:pt idx="56">
                  <c:v>1.9.2014</c:v>
                </c:pt>
                <c:pt idx="57">
                  <c:v>1.10.2014</c:v>
                </c:pt>
                <c:pt idx="58">
                  <c:v>1.11.2014</c:v>
                </c:pt>
                <c:pt idx="59">
                  <c:v>1.12.2014</c:v>
                </c:pt>
                <c:pt idx="60">
                  <c:v>1.1.2015</c:v>
                </c:pt>
                <c:pt idx="61">
                  <c:v>1.2.2015</c:v>
                </c:pt>
                <c:pt idx="62">
                  <c:v>1.3.2015</c:v>
                </c:pt>
                <c:pt idx="63">
                  <c:v>1.4.2015</c:v>
                </c:pt>
                <c:pt idx="64">
                  <c:v>1.5.2015</c:v>
                </c:pt>
                <c:pt idx="65">
                  <c:v>1.6.2015</c:v>
                </c:pt>
                <c:pt idx="66">
                  <c:v>1.7.2015</c:v>
                </c:pt>
                <c:pt idx="67">
                  <c:v>1.8.2015</c:v>
                </c:pt>
                <c:pt idx="68">
                  <c:v>1.9.2015</c:v>
                </c:pt>
                <c:pt idx="69">
                  <c:v>1.10.2015</c:v>
                </c:pt>
                <c:pt idx="70">
                  <c:v>1.11.2015</c:v>
                </c:pt>
                <c:pt idx="71">
                  <c:v>1.12.2015</c:v>
                </c:pt>
                <c:pt idx="72">
                  <c:v>1.1.2016</c:v>
                </c:pt>
                <c:pt idx="73">
                  <c:v>1.2.2016</c:v>
                </c:pt>
                <c:pt idx="74">
                  <c:v>1.3.2016</c:v>
                </c:pt>
                <c:pt idx="75">
                  <c:v>1.4.2016</c:v>
                </c:pt>
                <c:pt idx="76">
                  <c:v>1.5.2016</c:v>
                </c:pt>
                <c:pt idx="77">
                  <c:v>1.6.2016</c:v>
                </c:pt>
                <c:pt idx="78">
                  <c:v>1.7.2016</c:v>
                </c:pt>
                <c:pt idx="79">
                  <c:v>1.8.2016</c:v>
                </c:pt>
                <c:pt idx="80">
                  <c:v>1.9.2016</c:v>
                </c:pt>
                <c:pt idx="81">
                  <c:v>1.10.2016</c:v>
                </c:pt>
                <c:pt idx="82">
                  <c:v>1.11.2016</c:v>
                </c:pt>
                <c:pt idx="83">
                  <c:v>1.12.2016</c:v>
                </c:pt>
                <c:pt idx="84">
                  <c:v>1.1.2017</c:v>
                </c:pt>
                <c:pt idx="85">
                  <c:v>1.2.2017</c:v>
                </c:pt>
                <c:pt idx="86">
                  <c:v>1.3.2017</c:v>
                </c:pt>
                <c:pt idx="87">
                  <c:v>1.4.2017</c:v>
                </c:pt>
              </c:strCache>
            </c:strRef>
          </c:cat>
          <c:val>
            <c:numRef>
              <c:f>'[VIS03302.xlsx]VIS03302'!$D$5:$D$92</c:f>
              <c:numCache>
                <c:formatCode>General</c:formatCode>
                <c:ptCount val="88"/>
                <c:pt idx="0">
                  <c:v>100</c:v>
                </c:pt>
                <c:pt idx="1">
                  <c:v>100.5</c:v>
                </c:pt>
                <c:pt idx="2">
                  <c:v>101.2</c:v>
                </c:pt>
                <c:pt idx="3">
                  <c:v>97.5</c:v>
                </c:pt>
                <c:pt idx="4">
                  <c:v>97.4</c:v>
                </c:pt>
                <c:pt idx="5">
                  <c:v>96.6</c:v>
                </c:pt>
                <c:pt idx="6">
                  <c:v>95.5</c:v>
                </c:pt>
                <c:pt idx="7">
                  <c:v>93.9</c:v>
                </c:pt>
                <c:pt idx="8">
                  <c:v>93.6</c:v>
                </c:pt>
                <c:pt idx="9">
                  <c:v>93.9</c:v>
                </c:pt>
                <c:pt idx="10">
                  <c:v>93.2</c:v>
                </c:pt>
                <c:pt idx="11">
                  <c:v>92.1</c:v>
                </c:pt>
                <c:pt idx="12">
                  <c:v>92.1</c:v>
                </c:pt>
                <c:pt idx="13">
                  <c:v>92.9</c:v>
                </c:pt>
                <c:pt idx="14">
                  <c:v>92.8</c:v>
                </c:pt>
                <c:pt idx="15">
                  <c:v>92.6</c:v>
                </c:pt>
                <c:pt idx="16">
                  <c:v>101.7</c:v>
                </c:pt>
                <c:pt idx="17">
                  <c:v>101.8</c:v>
                </c:pt>
                <c:pt idx="18">
                  <c:v>101.9</c:v>
                </c:pt>
                <c:pt idx="19">
                  <c:v>102</c:v>
                </c:pt>
                <c:pt idx="20">
                  <c:v>102</c:v>
                </c:pt>
                <c:pt idx="21">
                  <c:v>104.5</c:v>
                </c:pt>
                <c:pt idx="22">
                  <c:v>104.6</c:v>
                </c:pt>
                <c:pt idx="23">
                  <c:v>104.6</c:v>
                </c:pt>
                <c:pt idx="24">
                  <c:v>106.7</c:v>
                </c:pt>
                <c:pt idx="25">
                  <c:v>106.7</c:v>
                </c:pt>
                <c:pt idx="26">
                  <c:v>106.7</c:v>
                </c:pt>
                <c:pt idx="27">
                  <c:v>109.5</c:v>
                </c:pt>
                <c:pt idx="28">
                  <c:v>109.5</c:v>
                </c:pt>
                <c:pt idx="29">
                  <c:v>109.6</c:v>
                </c:pt>
                <c:pt idx="30">
                  <c:v>109.8</c:v>
                </c:pt>
                <c:pt idx="31">
                  <c:v>109.8</c:v>
                </c:pt>
                <c:pt idx="32">
                  <c:v>109.8</c:v>
                </c:pt>
                <c:pt idx="33">
                  <c:v>109.3</c:v>
                </c:pt>
                <c:pt idx="34">
                  <c:v>109.3</c:v>
                </c:pt>
                <c:pt idx="35">
                  <c:v>109.3</c:v>
                </c:pt>
                <c:pt idx="36">
                  <c:v>104.9</c:v>
                </c:pt>
                <c:pt idx="37">
                  <c:v>104.9</c:v>
                </c:pt>
                <c:pt idx="38">
                  <c:v>104.9</c:v>
                </c:pt>
                <c:pt idx="39">
                  <c:v>109.7</c:v>
                </c:pt>
                <c:pt idx="40">
                  <c:v>109.7</c:v>
                </c:pt>
                <c:pt idx="41">
                  <c:v>109.7</c:v>
                </c:pt>
                <c:pt idx="42">
                  <c:v>110</c:v>
                </c:pt>
                <c:pt idx="43">
                  <c:v>110</c:v>
                </c:pt>
                <c:pt idx="44">
                  <c:v>110</c:v>
                </c:pt>
                <c:pt idx="45">
                  <c:v>112</c:v>
                </c:pt>
                <c:pt idx="46">
                  <c:v>112</c:v>
                </c:pt>
                <c:pt idx="47">
                  <c:v>112</c:v>
                </c:pt>
                <c:pt idx="48">
                  <c:v>113.4</c:v>
                </c:pt>
                <c:pt idx="49">
                  <c:v>113.4</c:v>
                </c:pt>
                <c:pt idx="50">
                  <c:v>113.4</c:v>
                </c:pt>
                <c:pt idx="51">
                  <c:v>115.9</c:v>
                </c:pt>
                <c:pt idx="52">
                  <c:v>115.9</c:v>
                </c:pt>
                <c:pt idx="53">
                  <c:v>115.9</c:v>
                </c:pt>
                <c:pt idx="54">
                  <c:v>116.7</c:v>
                </c:pt>
                <c:pt idx="55">
                  <c:v>116.7</c:v>
                </c:pt>
                <c:pt idx="56">
                  <c:v>116.7</c:v>
                </c:pt>
                <c:pt idx="57">
                  <c:v>118.2</c:v>
                </c:pt>
                <c:pt idx="58">
                  <c:v>118.2</c:v>
                </c:pt>
                <c:pt idx="59">
                  <c:v>118.2</c:v>
                </c:pt>
                <c:pt idx="60">
                  <c:v>118.2</c:v>
                </c:pt>
                <c:pt idx="61">
                  <c:v>144.19999999999999</c:v>
                </c:pt>
                <c:pt idx="62">
                  <c:v>144.19999999999999</c:v>
                </c:pt>
                <c:pt idx="63">
                  <c:v>149.9</c:v>
                </c:pt>
                <c:pt idx="64">
                  <c:v>149.9</c:v>
                </c:pt>
                <c:pt idx="65">
                  <c:v>149.9</c:v>
                </c:pt>
                <c:pt idx="66">
                  <c:v>147.5</c:v>
                </c:pt>
                <c:pt idx="67">
                  <c:v>147.5</c:v>
                </c:pt>
                <c:pt idx="68">
                  <c:v>147.5</c:v>
                </c:pt>
                <c:pt idx="69">
                  <c:v>152.80000000000001</c:v>
                </c:pt>
                <c:pt idx="70">
                  <c:v>153.1</c:v>
                </c:pt>
                <c:pt idx="71">
                  <c:v>153.1</c:v>
                </c:pt>
                <c:pt idx="72">
                  <c:v>152.5</c:v>
                </c:pt>
                <c:pt idx="73">
                  <c:v>152.30000000000001</c:v>
                </c:pt>
                <c:pt idx="74">
                  <c:v>152.30000000000001</c:v>
                </c:pt>
                <c:pt idx="75">
                  <c:v>157.1</c:v>
                </c:pt>
                <c:pt idx="76">
                  <c:v>157.1</c:v>
                </c:pt>
                <c:pt idx="77">
                  <c:v>157.1</c:v>
                </c:pt>
                <c:pt idx="78">
                  <c:v>161.69999999999999</c:v>
                </c:pt>
                <c:pt idx="79">
                  <c:v>162</c:v>
                </c:pt>
                <c:pt idx="80">
                  <c:v>162</c:v>
                </c:pt>
                <c:pt idx="81">
                  <c:v>165.9</c:v>
                </c:pt>
                <c:pt idx="82">
                  <c:v>165.9</c:v>
                </c:pt>
                <c:pt idx="83">
                  <c:v>165.9</c:v>
                </c:pt>
                <c:pt idx="84">
                  <c:v>168.3</c:v>
                </c:pt>
                <c:pt idx="85">
                  <c:v>167.9</c:v>
                </c:pt>
                <c:pt idx="86">
                  <c:v>167.9</c:v>
                </c:pt>
                <c:pt idx="87">
                  <c:v>176.8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056240"/>
        <c:axId val="742056800"/>
      </c:lineChart>
      <c:catAx>
        <c:axId val="7420562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742056800"/>
        <c:crosses val="autoZero"/>
        <c:auto val="1"/>
        <c:lblAlgn val="ctr"/>
        <c:lblOffset val="100"/>
        <c:tickLblSkip val="12"/>
        <c:noMultiLvlLbl val="0"/>
      </c:catAx>
      <c:valAx>
        <c:axId val="742056800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74205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56585886234664"/>
          <c:y val="0.57216841314715705"/>
          <c:w val="0.31991854320646712"/>
          <c:h val="0.14891602009868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edra Sans Std Bold" panose="020B0803040000020004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Innlent efni</c:v>
                </c:pt>
              </c:strCache>
            </c:strRef>
          </c:tx>
          <c:spPr>
            <a:solidFill>
              <a:srgbClr val="5990AE"/>
            </a:solidFill>
            <a:ln>
              <a:noFill/>
            </a:ln>
            <a:effectLst/>
          </c:spPr>
          <c:cat>
            <c:numRef>
              <c:f>Sheet1!$B$5:$B$91</c:f>
              <c:numCache>
                <c:formatCode>m/d/yyyy</c:formatCode>
                <c:ptCount val="87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</c:numCache>
            </c:numRef>
          </c:cat>
          <c:val>
            <c:numRef>
              <c:f>Sheet1!$C$5:$C$91</c:f>
              <c:numCache>
                <c:formatCode>General</c:formatCode>
                <c:ptCount val="87"/>
                <c:pt idx="0">
                  <c:v>4116</c:v>
                </c:pt>
                <c:pt idx="1">
                  <c:v>4043</c:v>
                </c:pt>
                <c:pt idx="2">
                  <c:v>3686</c:v>
                </c:pt>
                <c:pt idx="3">
                  <c:v>3701</c:v>
                </c:pt>
                <c:pt idx="4">
                  <c:v>3740</c:v>
                </c:pt>
                <c:pt idx="5">
                  <c:v>3808</c:v>
                </c:pt>
                <c:pt idx="6">
                  <c:v>3857</c:v>
                </c:pt>
                <c:pt idx="7">
                  <c:v>3910</c:v>
                </c:pt>
                <c:pt idx="8">
                  <c:v>4440</c:v>
                </c:pt>
                <c:pt idx="9">
                  <c:v>3897</c:v>
                </c:pt>
                <c:pt idx="10">
                  <c:v>3960</c:v>
                </c:pt>
                <c:pt idx="11">
                  <c:v>3953</c:v>
                </c:pt>
                <c:pt idx="12">
                  <c:v>4012</c:v>
                </c:pt>
                <c:pt idx="13">
                  <c:v>4011</c:v>
                </c:pt>
                <c:pt idx="14">
                  <c:v>4022</c:v>
                </c:pt>
                <c:pt idx="15">
                  <c:v>3872</c:v>
                </c:pt>
                <c:pt idx="16">
                  <c:v>3906</c:v>
                </c:pt>
                <c:pt idx="17">
                  <c:v>3847</c:v>
                </c:pt>
                <c:pt idx="18">
                  <c:v>3847</c:v>
                </c:pt>
                <c:pt idx="19">
                  <c:v>3843</c:v>
                </c:pt>
                <c:pt idx="20">
                  <c:v>3895</c:v>
                </c:pt>
                <c:pt idx="21">
                  <c:v>3895</c:v>
                </c:pt>
                <c:pt idx="22">
                  <c:v>3838</c:v>
                </c:pt>
                <c:pt idx="23">
                  <c:v>3845</c:v>
                </c:pt>
                <c:pt idx="24">
                  <c:v>3906</c:v>
                </c:pt>
                <c:pt idx="25">
                  <c:v>3867</c:v>
                </c:pt>
                <c:pt idx="26">
                  <c:v>3888</c:v>
                </c:pt>
                <c:pt idx="27">
                  <c:v>3845</c:v>
                </c:pt>
                <c:pt idx="28">
                  <c:v>3849</c:v>
                </c:pt>
                <c:pt idx="29">
                  <c:v>3848</c:v>
                </c:pt>
                <c:pt idx="30">
                  <c:v>3855</c:v>
                </c:pt>
                <c:pt idx="31">
                  <c:v>3867</c:v>
                </c:pt>
                <c:pt idx="32">
                  <c:v>3868</c:v>
                </c:pt>
                <c:pt idx="33">
                  <c:v>3876</c:v>
                </c:pt>
                <c:pt idx="34">
                  <c:v>3864</c:v>
                </c:pt>
                <c:pt idx="35">
                  <c:v>3854</c:v>
                </c:pt>
                <c:pt idx="36">
                  <c:v>3859</c:v>
                </c:pt>
                <c:pt idx="37">
                  <c:v>3856</c:v>
                </c:pt>
                <c:pt idx="38">
                  <c:v>3864</c:v>
                </c:pt>
                <c:pt idx="39">
                  <c:v>3876</c:v>
                </c:pt>
                <c:pt idx="40">
                  <c:v>3887</c:v>
                </c:pt>
                <c:pt idx="41">
                  <c:v>3870</c:v>
                </c:pt>
                <c:pt idx="42">
                  <c:v>3872</c:v>
                </c:pt>
                <c:pt idx="43">
                  <c:v>3880</c:v>
                </c:pt>
                <c:pt idx="44">
                  <c:v>3891</c:v>
                </c:pt>
                <c:pt idx="45">
                  <c:v>3885</c:v>
                </c:pt>
                <c:pt idx="46">
                  <c:v>3860</c:v>
                </c:pt>
                <c:pt idx="47">
                  <c:v>3872</c:v>
                </c:pt>
                <c:pt idx="48">
                  <c:v>3891</c:v>
                </c:pt>
                <c:pt idx="49">
                  <c:v>3893</c:v>
                </c:pt>
                <c:pt idx="50">
                  <c:v>3867</c:v>
                </c:pt>
                <c:pt idx="51">
                  <c:v>3864</c:v>
                </c:pt>
                <c:pt idx="52">
                  <c:v>3888</c:v>
                </c:pt>
                <c:pt idx="53">
                  <c:v>3885</c:v>
                </c:pt>
                <c:pt idx="54">
                  <c:v>3883</c:v>
                </c:pt>
                <c:pt idx="55">
                  <c:v>3886</c:v>
                </c:pt>
                <c:pt idx="56">
                  <c:v>3898</c:v>
                </c:pt>
                <c:pt idx="57">
                  <c:v>3906</c:v>
                </c:pt>
                <c:pt idx="58">
                  <c:v>3910</c:v>
                </c:pt>
                <c:pt idx="59">
                  <c:v>3910</c:v>
                </c:pt>
                <c:pt idx="60">
                  <c:v>3824</c:v>
                </c:pt>
                <c:pt idx="61">
                  <c:v>3835</c:v>
                </c:pt>
                <c:pt idx="62">
                  <c:v>3845</c:v>
                </c:pt>
                <c:pt idx="63">
                  <c:v>3851</c:v>
                </c:pt>
                <c:pt idx="64">
                  <c:v>3852</c:v>
                </c:pt>
                <c:pt idx="65">
                  <c:v>3875</c:v>
                </c:pt>
                <c:pt idx="66">
                  <c:v>3752</c:v>
                </c:pt>
                <c:pt idx="67">
                  <c:v>3754</c:v>
                </c:pt>
                <c:pt idx="68">
                  <c:v>3764</c:v>
                </c:pt>
                <c:pt idx="69">
                  <c:v>3760</c:v>
                </c:pt>
                <c:pt idx="70">
                  <c:v>3770</c:v>
                </c:pt>
                <c:pt idx="71">
                  <c:v>3767</c:v>
                </c:pt>
                <c:pt idx="72">
                  <c:v>3786</c:v>
                </c:pt>
                <c:pt idx="73">
                  <c:v>3800</c:v>
                </c:pt>
                <c:pt idx="74">
                  <c:v>3845</c:v>
                </c:pt>
                <c:pt idx="75">
                  <c:v>3777</c:v>
                </c:pt>
                <c:pt idx="76">
                  <c:v>3751</c:v>
                </c:pt>
                <c:pt idx="77">
                  <c:v>3752</c:v>
                </c:pt>
                <c:pt idx="78">
                  <c:v>3763</c:v>
                </c:pt>
                <c:pt idx="79">
                  <c:v>3765</c:v>
                </c:pt>
                <c:pt idx="80">
                  <c:v>3775</c:v>
                </c:pt>
                <c:pt idx="81">
                  <c:v>3786</c:v>
                </c:pt>
                <c:pt idx="82">
                  <c:v>3782</c:v>
                </c:pt>
                <c:pt idx="83">
                  <c:v>3809</c:v>
                </c:pt>
                <c:pt idx="84">
                  <c:v>3809</c:v>
                </c:pt>
                <c:pt idx="85">
                  <c:v>3813</c:v>
                </c:pt>
                <c:pt idx="86">
                  <c:v>3826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Innflutt efni</c:v>
                </c:pt>
              </c:strCache>
            </c:strRef>
          </c:tx>
          <c:spPr>
            <a:solidFill>
              <a:srgbClr val="9E202D"/>
            </a:solidFill>
            <a:ln>
              <a:noFill/>
            </a:ln>
            <a:effectLst/>
          </c:spPr>
          <c:cat>
            <c:numRef>
              <c:f>Sheet1!$B$5:$B$91</c:f>
              <c:numCache>
                <c:formatCode>m/d/yyyy</c:formatCode>
                <c:ptCount val="87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</c:numCache>
            </c:numRef>
          </c:cat>
          <c:val>
            <c:numRef>
              <c:f>Sheet1!$D$5:$D$91</c:f>
              <c:numCache>
                <c:formatCode>General</c:formatCode>
                <c:ptCount val="87"/>
                <c:pt idx="0">
                  <c:v>3214</c:v>
                </c:pt>
                <c:pt idx="1">
                  <c:v>3344</c:v>
                </c:pt>
                <c:pt idx="2">
                  <c:v>3144</c:v>
                </c:pt>
                <c:pt idx="3">
                  <c:v>3137</c:v>
                </c:pt>
                <c:pt idx="4">
                  <c:v>3064</c:v>
                </c:pt>
                <c:pt idx="5">
                  <c:v>3026</c:v>
                </c:pt>
                <c:pt idx="6">
                  <c:v>2984</c:v>
                </c:pt>
                <c:pt idx="7">
                  <c:v>2955</c:v>
                </c:pt>
                <c:pt idx="8">
                  <c:v>2670</c:v>
                </c:pt>
                <c:pt idx="9">
                  <c:v>2945</c:v>
                </c:pt>
                <c:pt idx="10">
                  <c:v>2934</c:v>
                </c:pt>
                <c:pt idx="11">
                  <c:v>2953</c:v>
                </c:pt>
                <c:pt idx="12">
                  <c:v>2920</c:v>
                </c:pt>
                <c:pt idx="13">
                  <c:v>2936</c:v>
                </c:pt>
                <c:pt idx="14">
                  <c:v>2936</c:v>
                </c:pt>
                <c:pt idx="15">
                  <c:v>2876</c:v>
                </c:pt>
                <c:pt idx="16">
                  <c:v>2861</c:v>
                </c:pt>
                <c:pt idx="17">
                  <c:v>2819</c:v>
                </c:pt>
                <c:pt idx="18">
                  <c:v>2835</c:v>
                </c:pt>
                <c:pt idx="19">
                  <c:v>2831</c:v>
                </c:pt>
                <c:pt idx="20">
                  <c:v>2795</c:v>
                </c:pt>
                <c:pt idx="21">
                  <c:v>2781</c:v>
                </c:pt>
                <c:pt idx="22">
                  <c:v>2845</c:v>
                </c:pt>
                <c:pt idx="23">
                  <c:v>2835</c:v>
                </c:pt>
                <c:pt idx="24">
                  <c:v>2741</c:v>
                </c:pt>
                <c:pt idx="25">
                  <c:v>2783</c:v>
                </c:pt>
                <c:pt idx="26">
                  <c:v>2764</c:v>
                </c:pt>
                <c:pt idx="27">
                  <c:v>2716</c:v>
                </c:pt>
                <c:pt idx="28">
                  <c:v>2703</c:v>
                </c:pt>
                <c:pt idx="29">
                  <c:v>2719</c:v>
                </c:pt>
                <c:pt idx="30">
                  <c:v>2704</c:v>
                </c:pt>
                <c:pt idx="31">
                  <c:v>2684</c:v>
                </c:pt>
                <c:pt idx="32">
                  <c:v>2690</c:v>
                </c:pt>
                <c:pt idx="33">
                  <c:v>2673</c:v>
                </c:pt>
                <c:pt idx="34">
                  <c:v>2703</c:v>
                </c:pt>
                <c:pt idx="35">
                  <c:v>2721</c:v>
                </c:pt>
                <c:pt idx="36">
                  <c:v>2724</c:v>
                </c:pt>
                <c:pt idx="37">
                  <c:v>2685</c:v>
                </c:pt>
                <c:pt idx="38">
                  <c:v>2668</c:v>
                </c:pt>
                <c:pt idx="39">
                  <c:v>2643</c:v>
                </c:pt>
                <c:pt idx="40">
                  <c:v>2623</c:v>
                </c:pt>
                <c:pt idx="41">
                  <c:v>2645</c:v>
                </c:pt>
                <c:pt idx="42">
                  <c:v>2640</c:v>
                </c:pt>
                <c:pt idx="43">
                  <c:v>2628</c:v>
                </c:pt>
                <c:pt idx="44">
                  <c:v>2620</c:v>
                </c:pt>
                <c:pt idx="45">
                  <c:v>2634</c:v>
                </c:pt>
                <c:pt idx="46">
                  <c:v>2669</c:v>
                </c:pt>
                <c:pt idx="47">
                  <c:v>2647</c:v>
                </c:pt>
                <c:pt idx="48">
                  <c:v>2625</c:v>
                </c:pt>
                <c:pt idx="49">
                  <c:v>2615</c:v>
                </c:pt>
                <c:pt idx="50">
                  <c:v>2585</c:v>
                </c:pt>
                <c:pt idx="51">
                  <c:v>2587</c:v>
                </c:pt>
                <c:pt idx="52">
                  <c:v>2573</c:v>
                </c:pt>
                <c:pt idx="53">
                  <c:v>2571</c:v>
                </c:pt>
                <c:pt idx="54">
                  <c:v>2574</c:v>
                </c:pt>
                <c:pt idx="55">
                  <c:v>2574</c:v>
                </c:pt>
                <c:pt idx="56">
                  <c:v>2550</c:v>
                </c:pt>
                <c:pt idx="57">
                  <c:v>2544</c:v>
                </c:pt>
                <c:pt idx="58">
                  <c:v>2543</c:v>
                </c:pt>
                <c:pt idx="59">
                  <c:v>2545</c:v>
                </c:pt>
                <c:pt idx="60">
                  <c:v>2441</c:v>
                </c:pt>
                <c:pt idx="61">
                  <c:v>2425</c:v>
                </c:pt>
                <c:pt idx="62">
                  <c:v>2406</c:v>
                </c:pt>
                <c:pt idx="63">
                  <c:v>2402</c:v>
                </c:pt>
                <c:pt idx="64">
                  <c:v>2402</c:v>
                </c:pt>
                <c:pt idx="65">
                  <c:v>2394</c:v>
                </c:pt>
                <c:pt idx="66">
                  <c:v>2312</c:v>
                </c:pt>
                <c:pt idx="67">
                  <c:v>2311</c:v>
                </c:pt>
                <c:pt idx="68">
                  <c:v>2287</c:v>
                </c:pt>
                <c:pt idx="69">
                  <c:v>2283</c:v>
                </c:pt>
                <c:pt idx="70">
                  <c:v>2277</c:v>
                </c:pt>
                <c:pt idx="71">
                  <c:v>2264</c:v>
                </c:pt>
                <c:pt idx="72">
                  <c:v>2238</c:v>
                </c:pt>
                <c:pt idx="73">
                  <c:v>2225</c:v>
                </c:pt>
                <c:pt idx="74">
                  <c:v>2194</c:v>
                </c:pt>
                <c:pt idx="75">
                  <c:v>2158</c:v>
                </c:pt>
                <c:pt idx="76">
                  <c:v>2143</c:v>
                </c:pt>
                <c:pt idx="77">
                  <c:v>2137</c:v>
                </c:pt>
                <c:pt idx="78">
                  <c:v>2115</c:v>
                </c:pt>
                <c:pt idx="79">
                  <c:v>2108</c:v>
                </c:pt>
                <c:pt idx="80">
                  <c:v>2101</c:v>
                </c:pt>
                <c:pt idx="81">
                  <c:v>2077</c:v>
                </c:pt>
                <c:pt idx="82">
                  <c:v>2065</c:v>
                </c:pt>
                <c:pt idx="83">
                  <c:v>2019</c:v>
                </c:pt>
                <c:pt idx="84">
                  <c:v>2016</c:v>
                </c:pt>
                <c:pt idx="85">
                  <c:v>2010</c:v>
                </c:pt>
                <c:pt idx="86">
                  <c:v>1980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Vinna</c:v>
                </c:pt>
              </c:strCache>
            </c:strRef>
          </c:tx>
          <c:spPr>
            <a:solidFill>
              <a:srgbClr val="5DA666"/>
            </a:solidFill>
            <a:ln>
              <a:noFill/>
            </a:ln>
            <a:effectLst/>
          </c:spPr>
          <c:cat>
            <c:numRef>
              <c:f>Sheet1!$B$5:$B$91</c:f>
              <c:numCache>
                <c:formatCode>m/d/yyyy</c:formatCode>
                <c:ptCount val="87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</c:numCache>
            </c:numRef>
          </c:cat>
          <c:val>
            <c:numRef>
              <c:f>Sheet1!$E$5:$E$91</c:f>
              <c:numCache>
                <c:formatCode>General</c:formatCode>
                <c:ptCount val="87"/>
                <c:pt idx="0">
                  <c:v>2015</c:v>
                </c:pt>
                <c:pt idx="1">
                  <c:v>2025</c:v>
                </c:pt>
                <c:pt idx="2">
                  <c:v>2563</c:v>
                </c:pt>
                <c:pt idx="3">
                  <c:v>2570</c:v>
                </c:pt>
                <c:pt idx="4">
                  <c:v>2592</c:v>
                </c:pt>
                <c:pt idx="5">
                  <c:v>2564</c:v>
                </c:pt>
                <c:pt idx="6">
                  <c:v>2555</c:v>
                </c:pt>
                <c:pt idx="7">
                  <c:v>2529</c:v>
                </c:pt>
                <c:pt idx="8">
                  <c:v>2262</c:v>
                </c:pt>
                <c:pt idx="9">
                  <c:v>2539</c:v>
                </c:pt>
                <c:pt idx="10">
                  <c:v>2487</c:v>
                </c:pt>
                <c:pt idx="11">
                  <c:v>2472</c:v>
                </c:pt>
                <c:pt idx="12">
                  <c:v>2438</c:v>
                </c:pt>
                <c:pt idx="13">
                  <c:v>2422</c:v>
                </c:pt>
                <c:pt idx="14">
                  <c:v>2404</c:v>
                </c:pt>
                <c:pt idx="15">
                  <c:v>2635</c:v>
                </c:pt>
                <c:pt idx="16">
                  <c:v>2619</c:v>
                </c:pt>
                <c:pt idx="17">
                  <c:v>2731</c:v>
                </c:pt>
                <c:pt idx="18">
                  <c:v>2720</c:v>
                </c:pt>
                <c:pt idx="19">
                  <c:v>2726</c:v>
                </c:pt>
                <c:pt idx="20">
                  <c:v>2709</c:v>
                </c:pt>
                <c:pt idx="21">
                  <c:v>2707</c:v>
                </c:pt>
                <c:pt idx="22">
                  <c:v>2701</c:v>
                </c:pt>
                <c:pt idx="23">
                  <c:v>2703</c:v>
                </c:pt>
                <c:pt idx="24">
                  <c:v>2730</c:v>
                </c:pt>
                <c:pt idx="25">
                  <c:v>2733</c:v>
                </c:pt>
                <c:pt idx="26">
                  <c:v>2725</c:v>
                </c:pt>
                <c:pt idx="27">
                  <c:v>2687</c:v>
                </c:pt>
                <c:pt idx="28">
                  <c:v>2690</c:v>
                </c:pt>
                <c:pt idx="29">
                  <c:v>2678</c:v>
                </c:pt>
                <c:pt idx="30">
                  <c:v>2685</c:v>
                </c:pt>
                <c:pt idx="31">
                  <c:v>2691</c:v>
                </c:pt>
                <c:pt idx="32">
                  <c:v>2685</c:v>
                </c:pt>
                <c:pt idx="33">
                  <c:v>2691</c:v>
                </c:pt>
                <c:pt idx="34">
                  <c:v>2677</c:v>
                </c:pt>
                <c:pt idx="35">
                  <c:v>2671</c:v>
                </c:pt>
                <c:pt idx="36">
                  <c:v>2665</c:v>
                </c:pt>
                <c:pt idx="37">
                  <c:v>2680</c:v>
                </c:pt>
                <c:pt idx="38">
                  <c:v>2687</c:v>
                </c:pt>
                <c:pt idx="39">
                  <c:v>2691</c:v>
                </c:pt>
                <c:pt idx="40">
                  <c:v>2698</c:v>
                </c:pt>
                <c:pt idx="41">
                  <c:v>2685</c:v>
                </c:pt>
                <c:pt idx="42">
                  <c:v>2687</c:v>
                </c:pt>
                <c:pt idx="43">
                  <c:v>2689</c:v>
                </c:pt>
                <c:pt idx="44">
                  <c:v>2685</c:v>
                </c:pt>
                <c:pt idx="45">
                  <c:v>2679</c:v>
                </c:pt>
                <c:pt idx="46">
                  <c:v>2672</c:v>
                </c:pt>
                <c:pt idx="47">
                  <c:v>2680</c:v>
                </c:pt>
                <c:pt idx="48">
                  <c:v>2682</c:v>
                </c:pt>
                <c:pt idx="49">
                  <c:v>2683</c:v>
                </c:pt>
                <c:pt idx="50">
                  <c:v>2746</c:v>
                </c:pt>
                <c:pt idx="51">
                  <c:v>2747</c:v>
                </c:pt>
                <c:pt idx="52">
                  <c:v>2740</c:v>
                </c:pt>
                <c:pt idx="53">
                  <c:v>2746</c:v>
                </c:pt>
                <c:pt idx="54">
                  <c:v>2745</c:v>
                </c:pt>
                <c:pt idx="55">
                  <c:v>2742</c:v>
                </c:pt>
                <c:pt idx="56">
                  <c:v>2752</c:v>
                </c:pt>
                <c:pt idx="57">
                  <c:v>2749</c:v>
                </c:pt>
                <c:pt idx="58">
                  <c:v>2744</c:v>
                </c:pt>
                <c:pt idx="59">
                  <c:v>2742</c:v>
                </c:pt>
                <c:pt idx="60">
                  <c:v>2953</c:v>
                </c:pt>
                <c:pt idx="61">
                  <c:v>2957</c:v>
                </c:pt>
                <c:pt idx="62">
                  <c:v>2965</c:v>
                </c:pt>
                <c:pt idx="63">
                  <c:v>2963</c:v>
                </c:pt>
                <c:pt idx="64">
                  <c:v>2962</c:v>
                </c:pt>
                <c:pt idx="65">
                  <c:v>2950</c:v>
                </c:pt>
                <c:pt idx="66">
                  <c:v>3174</c:v>
                </c:pt>
                <c:pt idx="67">
                  <c:v>3173</c:v>
                </c:pt>
                <c:pt idx="68">
                  <c:v>3183</c:v>
                </c:pt>
                <c:pt idx="69">
                  <c:v>3190</c:v>
                </c:pt>
                <c:pt idx="70">
                  <c:v>3186</c:v>
                </c:pt>
                <c:pt idx="71">
                  <c:v>3202</c:v>
                </c:pt>
                <c:pt idx="72">
                  <c:v>3205</c:v>
                </c:pt>
                <c:pt idx="73">
                  <c:v>3204</c:v>
                </c:pt>
                <c:pt idx="74">
                  <c:v>3193</c:v>
                </c:pt>
                <c:pt idx="75">
                  <c:v>3311</c:v>
                </c:pt>
                <c:pt idx="76">
                  <c:v>3290</c:v>
                </c:pt>
                <c:pt idx="77">
                  <c:v>3296</c:v>
                </c:pt>
                <c:pt idx="78">
                  <c:v>3305</c:v>
                </c:pt>
                <c:pt idx="79">
                  <c:v>3306</c:v>
                </c:pt>
                <c:pt idx="80">
                  <c:v>3300</c:v>
                </c:pt>
                <c:pt idx="81">
                  <c:v>3311</c:v>
                </c:pt>
                <c:pt idx="82">
                  <c:v>3324</c:v>
                </c:pt>
                <c:pt idx="83">
                  <c:v>3343</c:v>
                </c:pt>
                <c:pt idx="84">
                  <c:v>3340</c:v>
                </c:pt>
                <c:pt idx="85">
                  <c:v>3341</c:v>
                </c:pt>
                <c:pt idx="86">
                  <c:v>3356</c:v>
                </c:pt>
              </c:numCache>
            </c:numRef>
          </c:val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Vélar, flutningur og orkunotkun</c:v>
                </c:pt>
              </c:strCache>
            </c:strRef>
          </c:tx>
          <c:spPr>
            <a:solidFill>
              <a:srgbClr val="E4CC26"/>
            </a:solidFill>
            <a:ln>
              <a:noFill/>
            </a:ln>
            <a:effectLst/>
          </c:spPr>
          <c:cat>
            <c:numRef>
              <c:f>Sheet1!$B$5:$B$91</c:f>
              <c:numCache>
                <c:formatCode>m/d/yyyy</c:formatCode>
                <c:ptCount val="87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</c:numCache>
            </c:numRef>
          </c:cat>
          <c:val>
            <c:numRef>
              <c:f>Sheet1!$F$5:$F$91</c:f>
              <c:numCache>
                <c:formatCode>General</c:formatCode>
                <c:ptCount val="87"/>
                <c:pt idx="0">
                  <c:v>655</c:v>
                </c:pt>
                <c:pt idx="1">
                  <c:v>588</c:v>
                </c:pt>
                <c:pt idx="2">
                  <c:v>607</c:v>
                </c:pt>
                <c:pt idx="3">
                  <c:v>592</c:v>
                </c:pt>
                <c:pt idx="4">
                  <c:v>604</c:v>
                </c:pt>
                <c:pt idx="5">
                  <c:v>602</c:v>
                </c:pt>
                <c:pt idx="6">
                  <c:v>604</c:v>
                </c:pt>
                <c:pt idx="7">
                  <c:v>606</c:v>
                </c:pt>
                <c:pt idx="8">
                  <c:v>628</c:v>
                </c:pt>
                <c:pt idx="9">
                  <c:v>619</c:v>
                </c:pt>
                <c:pt idx="10">
                  <c:v>619</c:v>
                </c:pt>
                <c:pt idx="11">
                  <c:v>622</c:v>
                </c:pt>
                <c:pt idx="12">
                  <c:v>630</c:v>
                </c:pt>
                <c:pt idx="13">
                  <c:v>631</c:v>
                </c:pt>
                <c:pt idx="14">
                  <c:v>638</c:v>
                </c:pt>
                <c:pt idx="15">
                  <c:v>617</c:v>
                </c:pt>
                <c:pt idx="16">
                  <c:v>614</c:v>
                </c:pt>
                <c:pt idx="17">
                  <c:v>603</c:v>
                </c:pt>
                <c:pt idx="18">
                  <c:v>598</c:v>
                </c:pt>
                <c:pt idx="19">
                  <c:v>600</c:v>
                </c:pt>
                <c:pt idx="20">
                  <c:v>601</c:v>
                </c:pt>
                <c:pt idx="21">
                  <c:v>617</c:v>
                </c:pt>
                <c:pt idx="22">
                  <c:v>616</c:v>
                </c:pt>
                <c:pt idx="23">
                  <c:v>617</c:v>
                </c:pt>
                <c:pt idx="24">
                  <c:v>623</c:v>
                </c:pt>
                <c:pt idx="25">
                  <c:v>617</c:v>
                </c:pt>
                <c:pt idx="26">
                  <c:v>623</c:v>
                </c:pt>
                <c:pt idx="27">
                  <c:v>752</c:v>
                </c:pt>
                <c:pt idx="28">
                  <c:v>758</c:v>
                </c:pt>
                <c:pt idx="29">
                  <c:v>755</c:v>
                </c:pt>
                <c:pt idx="30">
                  <c:v>756</c:v>
                </c:pt>
                <c:pt idx="31">
                  <c:v>758</c:v>
                </c:pt>
                <c:pt idx="32">
                  <c:v>757</c:v>
                </c:pt>
                <c:pt idx="33">
                  <c:v>760</c:v>
                </c:pt>
                <c:pt idx="34">
                  <c:v>756</c:v>
                </c:pt>
                <c:pt idx="35">
                  <c:v>754</c:v>
                </c:pt>
                <c:pt idx="36">
                  <c:v>752</c:v>
                </c:pt>
                <c:pt idx="37">
                  <c:v>779</c:v>
                </c:pt>
                <c:pt idx="38">
                  <c:v>781</c:v>
                </c:pt>
                <c:pt idx="39">
                  <c:v>790</c:v>
                </c:pt>
                <c:pt idx="40">
                  <c:v>792</c:v>
                </c:pt>
                <c:pt idx="41">
                  <c:v>800</c:v>
                </c:pt>
                <c:pt idx="42">
                  <c:v>801</c:v>
                </c:pt>
                <c:pt idx="43">
                  <c:v>803</c:v>
                </c:pt>
                <c:pt idx="44">
                  <c:v>804</c:v>
                </c:pt>
                <c:pt idx="45">
                  <c:v>802</c:v>
                </c:pt>
                <c:pt idx="46">
                  <c:v>799</c:v>
                </c:pt>
                <c:pt idx="47">
                  <c:v>801</c:v>
                </c:pt>
                <c:pt idx="48">
                  <c:v>802</c:v>
                </c:pt>
                <c:pt idx="49">
                  <c:v>809</c:v>
                </c:pt>
                <c:pt idx="50">
                  <c:v>802</c:v>
                </c:pt>
                <c:pt idx="51">
                  <c:v>802</c:v>
                </c:pt>
                <c:pt idx="52">
                  <c:v>799</c:v>
                </c:pt>
                <c:pt idx="53">
                  <c:v>798</c:v>
                </c:pt>
                <c:pt idx="54">
                  <c:v>798</c:v>
                </c:pt>
                <c:pt idx="55">
                  <c:v>798</c:v>
                </c:pt>
                <c:pt idx="56">
                  <c:v>800</c:v>
                </c:pt>
                <c:pt idx="57">
                  <c:v>801</c:v>
                </c:pt>
                <c:pt idx="58">
                  <c:v>803</c:v>
                </c:pt>
                <c:pt idx="59">
                  <c:v>803</c:v>
                </c:pt>
                <c:pt idx="60">
                  <c:v>782</c:v>
                </c:pt>
                <c:pt idx="61">
                  <c:v>783</c:v>
                </c:pt>
                <c:pt idx="62">
                  <c:v>784</c:v>
                </c:pt>
                <c:pt idx="63">
                  <c:v>784</c:v>
                </c:pt>
                <c:pt idx="64">
                  <c:v>784</c:v>
                </c:pt>
                <c:pt idx="65">
                  <c:v>781</c:v>
                </c:pt>
                <c:pt idx="66">
                  <c:v>762</c:v>
                </c:pt>
                <c:pt idx="67">
                  <c:v>762</c:v>
                </c:pt>
                <c:pt idx="68">
                  <c:v>766</c:v>
                </c:pt>
                <c:pt idx="69">
                  <c:v>767</c:v>
                </c:pt>
                <c:pt idx="70">
                  <c:v>767</c:v>
                </c:pt>
                <c:pt idx="71">
                  <c:v>767</c:v>
                </c:pt>
                <c:pt idx="72">
                  <c:v>771</c:v>
                </c:pt>
                <c:pt idx="73">
                  <c:v>771</c:v>
                </c:pt>
                <c:pt idx="74">
                  <c:v>768</c:v>
                </c:pt>
                <c:pt idx="75">
                  <c:v>754</c:v>
                </c:pt>
                <c:pt idx="76">
                  <c:v>816</c:v>
                </c:pt>
                <c:pt idx="77">
                  <c:v>815</c:v>
                </c:pt>
                <c:pt idx="78">
                  <c:v>817</c:v>
                </c:pt>
                <c:pt idx="79">
                  <c:v>821</c:v>
                </c:pt>
                <c:pt idx="80">
                  <c:v>824</c:v>
                </c:pt>
                <c:pt idx="81">
                  <c:v>826</c:v>
                </c:pt>
                <c:pt idx="82">
                  <c:v>829</c:v>
                </c:pt>
                <c:pt idx="83">
                  <c:v>829</c:v>
                </c:pt>
                <c:pt idx="84">
                  <c:v>835</c:v>
                </c:pt>
                <c:pt idx="85">
                  <c:v>836</c:v>
                </c:pt>
                <c:pt idx="86">
                  <c:v>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053776"/>
        <c:axId val="1029056016"/>
      </c:areaChart>
      <c:dateAx>
        <c:axId val="10290537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29056016"/>
        <c:crosses val="autoZero"/>
        <c:auto val="1"/>
        <c:lblOffset val="100"/>
        <c:baseTimeUnit val="months"/>
        <c:majorUnit val="12"/>
        <c:majorTimeUnit val="months"/>
      </c:dateAx>
      <c:valAx>
        <c:axId val="102905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2905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35907780806586E-2"/>
          <c:y val="0.93772787523795087"/>
          <c:w val="0.6942037520516714"/>
          <c:h val="6.1840262515531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10328638497648E-2"/>
          <c:y val="7.1444713375660773E-2"/>
          <c:w val="0.88227607112491224"/>
          <c:h val="0.74287837187128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Sheet1!$A$4:$A$208</c:f>
              <c:numCache>
                <c:formatCode>m/d/yyyy</c:formatCode>
                <c:ptCount val="205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</c:numCache>
            </c:numRef>
          </c:cat>
          <c:val>
            <c:numRef>
              <c:f>Sheet1!$B$4:$B$208</c:f>
              <c:numCache>
                <c:formatCode>General</c:formatCode>
                <c:ptCount val="205"/>
                <c:pt idx="0">
                  <c:v>100</c:v>
                </c:pt>
                <c:pt idx="1">
                  <c:v>101.96324143692563</c:v>
                </c:pt>
                <c:pt idx="2">
                  <c:v>102.08855472013366</c:v>
                </c:pt>
                <c:pt idx="3">
                  <c:v>102.25563909774436</c:v>
                </c:pt>
                <c:pt idx="4">
                  <c:v>102.29741019214704</c:v>
                </c:pt>
                <c:pt idx="5">
                  <c:v>102.17209690893901</c:v>
                </c:pt>
                <c:pt idx="6">
                  <c:v>102.21386800334169</c:v>
                </c:pt>
                <c:pt idx="7">
                  <c:v>102.54803675856307</c:v>
                </c:pt>
                <c:pt idx="8">
                  <c:v>102.6733500417711</c:v>
                </c:pt>
                <c:pt idx="9">
                  <c:v>102.38095238095238</c:v>
                </c:pt>
                <c:pt idx="10">
                  <c:v>104.01002506265665</c:v>
                </c:pt>
                <c:pt idx="11">
                  <c:v>105.09607351712616</c:v>
                </c:pt>
                <c:pt idx="12">
                  <c:v>105.97326649958229</c:v>
                </c:pt>
                <c:pt idx="13">
                  <c:v>106.22389306599835</c:v>
                </c:pt>
                <c:pt idx="14">
                  <c:v>107.93650793650794</c:v>
                </c:pt>
                <c:pt idx="15">
                  <c:v>108.31244778613201</c:v>
                </c:pt>
                <c:pt idx="16">
                  <c:v>109.14786967418547</c:v>
                </c:pt>
                <c:pt idx="17">
                  <c:v>109.18964076858813</c:v>
                </c:pt>
                <c:pt idx="18">
                  <c:v>109.18964076858813</c:v>
                </c:pt>
                <c:pt idx="19">
                  <c:v>109.48203842940687</c:v>
                </c:pt>
                <c:pt idx="20">
                  <c:v>109.69089390142025</c:v>
                </c:pt>
                <c:pt idx="21">
                  <c:v>110.98579782790311</c:v>
                </c:pt>
                <c:pt idx="22">
                  <c:v>115.91478696741859</c:v>
                </c:pt>
                <c:pt idx="23">
                  <c:v>115.20467836257315</c:v>
                </c:pt>
                <c:pt idx="24">
                  <c:v>115.20467836257315</c:v>
                </c:pt>
                <c:pt idx="25">
                  <c:v>115.62238930659989</c:v>
                </c:pt>
                <c:pt idx="26">
                  <c:v>115.8730158730159</c:v>
                </c:pt>
                <c:pt idx="27">
                  <c:v>115.95655806182127</c:v>
                </c:pt>
                <c:pt idx="28">
                  <c:v>115.95655806182127</c:v>
                </c:pt>
                <c:pt idx="29">
                  <c:v>115.95655806182127</c:v>
                </c:pt>
                <c:pt idx="30">
                  <c:v>115.8730158730159</c:v>
                </c:pt>
                <c:pt idx="31">
                  <c:v>115.91478696741858</c:v>
                </c:pt>
                <c:pt idx="32">
                  <c:v>116.08187134502927</c:v>
                </c:pt>
                <c:pt idx="33">
                  <c:v>116.12364243943196</c:v>
                </c:pt>
                <c:pt idx="34">
                  <c:v>119.04761904761911</c:v>
                </c:pt>
                <c:pt idx="35">
                  <c:v>119.25647451963248</c:v>
                </c:pt>
                <c:pt idx="36">
                  <c:v>118.96407685881377</c:v>
                </c:pt>
                <c:pt idx="37">
                  <c:v>119.29824561403517</c:v>
                </c:pt>
                <c:pt idx="38">
                  <c:v>119.29824561403517</c:v>
                </c:pt>
                <c:pt idx="39">
                  <c:v>119.63241436925652</c:v>
                </c:pt>
                <c:pt idx="40">
                  <c:v>119.79949874686722</c:v>
                </c:pt>
                <c:pt idx="41">
                  <c:v>119.42355889724314</c:v>
                </c:pt>
                <c:pt idx="42">
                  <c:v>120.0083542188806</c:v>
                </c:pt>
                <c:pt idx="43">
                  <c:v>120.21720969089395</c:v>
                </c:pt>
                <c:pt idx="44">
                  <c:v>119.96658312447789</c:v>
                </c:pt>
                <c:pt idx="45">
                  <c:v>120.21720969089392</c:v>
                </c:pt>
                <c:pt idx="46">
                  <c:v>120.55137844611532</c:v>
                </c:pt>
                <c:pt idx="47">
                  <c:v>120.92731829573937</c:v>
                </c:pt>
                <c:pt idx="48">
                  <c:v>122.05513784461155</c:v>
                </c:pt>
                <c:pt idx="49">
                  <c:v>122.51461988304096</c:v>
                </c:pt>
                <c:pt idx="50">
                  <c:v>125.22974101921473</c:v>
                </c:pt>
                <c:pt idx="51">
                  <c:v>125.64745196324147</c:v>
                </c:pt>
                <c:pt idx="52">
                  <c:v>126.02339181286553</c:v>
                </c:pt>
                <c:pt idx="53">
                  <c:v>126.19047619047622</c:v>
                </c:pt>
                <c:pt idx="54">
                  <c:v>126.27401837928154</c:v>
                </c:pt>
                <c:pt idx="55">
                  <c:v>126.9423558897243</c:v>
                </c:pt>
                <c:pt idx="56">
                  <c:v>127.31829573934836</c:v>
                </c:pt>
                <c:pt idx="57">
                  <c:v>127.27652464494568</c:v>
                </c:pt>
                <c:pt idx="58">
                  <c:v>130.86883876357558</c:v>
                </c:pt>
                <c:pt idx="59">
                  <c:v>130.74352548036757</c:v>
                </c:pt>
                <c:pt idx="60">
                  <c:v>130.65998329156221</c:v>
                </c:pt>
                <c:pt idx="61">
                  <c:v>130.65998329156221</c:v>
                </c:pt>
                <c:pt idx="62">
                  <c:v>130.86883876357558</c:v>
                </c:pt>
                <c:pt idx="63">
                  <c:v>130.91060985797824</c:v>
                </c:pt>
                <c:pt idx="64">
                  <c:v>130.70175438596488</c:v>
                </c:pt>
                <c:pt idx="65">
                  <c:v>131.6207184628237</c:v>
                </c:pt>
                <c:pt idx="66">
                  <c:v>132.12197159565576</c:v>
                </c:pt>
                <c:pt idx="67">
                  <c:v>132.24728487886378</c:v>
                </c:pt>
                <c:pt idx="68">
                  <c:v>132.24728487886378</c:v>
                </c:pt>
                <c:pt idx="69">
                  <c:v>132.28905597326644</c:v>
                </c:pt>
                <c:pt idx="70">
                  <c:v>135.83959899749368</c:v>
                </c:pt>
                <c:pt idx="71">
                  <c:v>135.88137009189637</c:v>
                </c:pt>
                <c:pt idx="72">
                  <c:v>136.1319966583124</c:v>
                </c:pt>
                <c:pt idx="73">
                  <c:v>137.59398496240595</c:v>
                </c:pt>
                <c:pt idx="74">
                  <c:v>139.89139515455298</c:v>
                </c:pt>
                <c:pt idx="75">
                  <c:v>140.26733500417706</c:v>
                </c:pt>
                <c:pt idx="76">
                  <c:v>146.07351712614866</c:v>
                </c:pt>
                <c:pt idx="77">
                  <c:v>146.78362573099409</c:v>
                </c:pt>
                <c:pt idx="78">
                  <c:v>147.15956558061816</c:v>
                </c:pt>
                <c:pt idx="79">
                  <c:v>148.0367585630743</c:v>
                </c:pt>
                <c:pt idx="80">
                  <c:v>148.37092731829568</c:v>
                </c:pt>
                <c:pt idx="81">
                  <c:v>148.83040935672508</c:v>
                </c:pt>
                <c:pt idx="82">
                  <c:v>152.25563909774431</c:v>
                </c:pt>
                <c:pt idx="83">
                  <c:v>153.80116959064321</c:v>
                </c:pt>
                <c:pt idx="84">
                  <c:v>154.1353383458646</c:v>
                </c:pt>
                <c:pt idx="85">
                  <c:v>154.67836257309935</c:v>
                </c:pt>
                <c:pt idx="86">
                  <c:v>154.63659147869666</c:v>
                </c:pt>
                <c:pt idx="87">
                  <c:v>154.92898913951538</c:v>
                </c:pt>
                <c:pt idx="88">
                  <c:v>155.38847117794478</c:v>
                </c:pt>
                <c:pt idx="89">
                  <c:v>156.72514619883032</c:v>
                </c:pt>
                <c:pt idx="90">
                  <c:v>157.43525480367578</c:v>
                </c:pt>
                <c:pt idx="91">
                  <c:v>157.35171261487045</c:v>
                </c:pt>
                <c:pt idx="92">
                  <c:v>157.76942355889719</c:v>
                </c:pt>
                <c:pt idx="93">
                  <c:v>157.85296574770254</c:v>
                </c:pt>
                <c:pt idx="94">
                  <c:v>159.14786967418544</c:v>
                </c:pt>
                <c:pt idx="95">
                  <c:v>161.2364243943191</c:v>
                </c:pt>
                <c:pt idx="96">
                  <c:v>168.37928153717627</c:v>
                </c:pt>
                <c:pt idx="97">
                  <c:v>173.97660818713447</c:v>
                </c:pt>
                <c:pt idx="98">
                  <c:v>177.40183792815367</c:v>
                </c:pt>
                <c:pt idx="99">
                  <c:v>178.7385129490392</c:v>
                </c:pt>
                <c:pt idx="100">
                  <c:v>184.16875522138673</c:v>
                </c:pt>
                <c:pt idx="101">
                  <c:v>184.33583959899741</c:v>
                </c:pt>
                <c:pt idx="102">
                  <c:v>187.00918964076848</c:v>
                </c:pt>
                <c:pt idx="103">
                  <c:v>193.73433583959891</c:v>
                </c:pt>
                <c:pt idx="104">
                  <c:v>199.99999999999991</c:v>
                </c:pt>
                <c:pt idx="105">
                  <c:v>204.51127819548861</c:v>
                </c:pt>
                <c:pt idx="106">
                  <c:v>204.72013366750201</c:v>
                </c:pt>
                <c:pt idx="107">
                  <c:v>205.72263993316616</c:v>
                </c:pt>
                <c:pt idx="108">
                  <c:v>204.97076023391804</c:v>
                </c:pt>
                <c:pt idx="109">
                  <c:v>198.07852965747693</c:v>
                </c:pt>
                <c:pt idx="110">
                  <c:v>198.37092731829563</c:v>
                </c:pt>
                <c:pt idx="111">
                  <c:v>199.62406015037581</c:v>
                </c:pt>
                <c:pt idx="112">
                  <c:v>203.17460317460305</c:v>
                </c:pt>
                <c:pt idx="113">
                  <c:v>205.55555555555543</c:v>
                </c:pt>
                <c:pt idx="114">
                  <c:v>206.89223057644097</c:v>
                </c:pt>
                <c:pt idx="115">
                  <c:v>207.60233918128642</c:v>
                </c:pt>
                <c:pt idx="116">
                  <c:v>209.14786967418533</c:v>
                </c:pt>
                <c:pt idx="117">
                  <c:v>209.31495405179604</c:v>
                </c:pt>
                <c:pt idx="118">
                  <c:v>211.61236424394309</c:v>
                </c:pt>
                <c:pt idx="119">
                  <c:v>210.98579782790299</c:v>
                </c:pt>
                <c:pt idx="120">
                  <c:v>211.65413533834572</c:v>
                </c:pt>
                <c:pt idx="121">
                  <c:v>211.27819548872168</c:v>
                </c:pt>
                <c:pt idx="122">
                  <c:v>213.07435254803664</c:v>
                </c:pt>
                <c:pt idx="123">
                  <c:v>213.74269005847938</c:v>
                </c:pt>
                <c:pt idx="124">
                  <c:v>213.90977443609006</c:v>
                </c:pt>
                <c:pt idx="125">
                  <c:v>214.57811194653286</c:v>
                </c:pt>
                <c:pt idx="126">
                  <c:v>215.58061821219701</c:v>
                </c:pt>
                <c:pt idx="127">
                  <c:v>211.27819548872165</c:v>
                </c:pt>
                <c:pt idx="128">
                  <c:v>211.06934001670828</c:v>
                </c:pt>
                <c:pt idx="129">
                  <c:v>210.98579782790296</c:v>
                </c:pt>
                <c:pt idx="130">
                  <c:v>212.32247284878849</c:v>
                </c:pt>
                <c:pt idx="131">
                  <c:v>212.61487050960719</c:v>
                </c:pt>
                <c:pt idx="132">
                  <c:v>214.57811194653283</c:v>
                </c:pt>
                <c:pt idx="133">
                  <c:v>223.30827067669154</c:v>
                </c:pt>
                <c:pt idx="134">
                  <c:v>224.85380116959041</c:v>
                </c:pt>
                <c:pt idx="135">
                  <c:v>230.03341687552194</c:v>
                </c:pt>
                <c:pt idx="136">
                  <c:v>231.87134502923954</c:v>
                </c:pt>
                <c:pt idx="137">
                  <c:v>231.37009189640744</c:v>
                </c:pt>
                <c:pt idx="138">
                  <c:v>232.9991645781117</c:v>
                </c:pt>
                <c:pt idx="139">
                  <c:v>233.16624895572244</c:v>
                </c:pt>
                <c:pt idx="140">
                  <c:v>233.62573099415181</c:v>
                </c:pt>
                <c:pt idx="141">
                  <c:v>235.00417710944006</c:v>
                </c:pt>
                <c:pt idx="142">
                  <c:v>232.74853801169573</c:v>
                </c:pt>
                <c:pt idx="143">
                  <c:v>236.50793650793634</c:v>
                </c:pt>
                <c:pt idx="144">
                  <c:v>237.42690058479513</c:v>
                </c:pt>
                <c:pt idx="145">
                  <c:v>240.768588137009</c:v>
                </c:pt>
                <c:pt idx="146">
                  <c:v>240.6015037593983</c:v>
                </c:pt>
                <c:pt idx="147">
                  <c:v>241.47869674185444</c:v>
                </c:pt>
                <c:pt idx="148">
                  <c:v>240.89390142021702</c:v>
                </c:pt>
                <c:pt idx="149">
                  <c:v>240.30910609857955</c:v>
                </c:pt>
                <c:pt idx="150">
                  <c:v>241.0609857978277</c:v>
                </c:pt>
                <c:pt idx="151">
                  <c:v>240.55973266499561</c:v>
                </c:pt>
                <c:pt idx="152">
                  <c:v>241.85463659147848</c:v>
                </c:pt>
                <c:pt idx="153">
                  <c:v>242.35588972431057</c:v>
                </c:pt>
                <c:pt idx="154">
                  <c:v>242.8989139515453</c:v>
                </c:pt>
                <c:pt idx="155">
                  <c:v>248.4962406015035</c:v>
                </c:pt>
                <c:pt idx="156">
                  <c:v>248.41269841269818</c:v>
                </c:pt>
                <c:pt idx="157">
                  <c:v>248.07852965747676</c:v>
                </c:pt>
                <c:pt idx="158">
                  <c:v>247.45196324143666</c:v>
                </c:pt>
                <c:pt idx="159">
                  <c:v>248.53801169590616</c:v>
                </c:pt>
                <c:pt idx="160">
                  <c:v>248.37092731829549</c:v>
                </c:pt>
                <c:pt idx="161">
                  <c:v>248.16207184628212</c:v>
                </c:pt>
                <c:pt idx="162">
                  <c:v>248.45446950710084</c:v>
                </c:pt>
                <c:pt idx="163">
                  <c:v>248.99749373433559</c:v>
                </c:pt>
                <c:pt idx="164">
                  <c:v>249.70760233918099</c:v>
                </c:pt>
                <c:pt idx="165">
                  <c:v>249.08103592314089</c:v>
                </c:pt>
                <c:pt idx="166">
                  <c:v>248.91395154553021</c:v>
                </c:pt>
                <c:pt idx="167">
                  <c:v>248.78863826232219</c:v>
                </c:pt>
                <c:pt idx="168">
                  <c:v>251.12781954887194</c:v>
                </c:pt>
                <c:pt idx="169">
                  <c:v>251.08604845446925</c:v>
                </c:pt>
                <c:pt idx="170">
                  <c:v>252.38095238095212</c:v>
                </c:pt>
                <c:pt idx="171">
                  <c:v>252.58980785296546</c:v>
                </c:pt>
                <c:pt idx="172">
                  <c:v>252.63157894736807</c:v>
                </c:pt>
                <c:pt idx="173">
                  <c:v>252.92397660818679</c:v>
                </c:pt>
                <c:pt idx="174">
                  <c:v>252.13032581453601</c:v>
                </c:pt>
                <c:pt idx="175">
                  <c:v>252.38095238095204</c:v>
                </c:pt>
                <c:pt idx="176">
                  <c:v>252.88220551378407</c:v>
                </c:pt>
                <c:pt idx="177">
                  <c:v>253.00751879699214</c:v>
                </c:pt>
                <c:pt idx="178">
                  <c:v>258.18713450292364</c:v>
                </c:pt>
                <c:pt idx="179">
                  <c:v>257.81119465329959</c:v>
                </c:pt>
                <c:pt idx="180">
                  <c:v>257.51879699248087</c:v>
                </c:pt>
                <c:pt idx="181">
                  <c:v>257.7694235588969</c:v>
                </c:pt>
                <c:pt idx="182">
                  <c:v>257.85296574770223</c:v>
                </c:pt>
                <c:pt idx="183">
                  <c:v>259.14786967418513</c:v>
                </c:pt>
                <c:pt idx="184">
                  <c:v>267.71094402673316</c:v>
                </c:pt>
                <c:pt idx="185">
                  <c:v>267.9197994987465</c:v>
                </c:pt>
                <c:pt idx="186">
                  <c:v>267.58563074352514</c:v>
                </c:pt>
                <c:pt idx="187">
                  <c:v>267.79448621553854</c:v>
                </c:pt>
                <c:pt idx="188">
                  <c:v>268.1286549707599</c:v>
                </c:pt>
                <c:pt idx="189">
                  <c:v>268.33751044277329</c:v>
                </c:pt>
                <c:pt idx="190">
                  <c:v>267.75271512113585</c:v>
                </c:pt>
                <c:pt idx="191">
                  <c:v>267.9197994987465</c:v>
                </c:pt>
                <c:pt idx="192">
                  <c:v>268.67167919799465</c:v>
                </c:pt>
                <c:pt idx="193">
                  <c:v>273.85129490392609</c:v>
                </c:pt>
                <c:pt idx="194">
                  <c:v>275.8145363408517</c:v>
                </c:pt>
                <c:pt idx="195">
                  <c:v>276.14870509607312</c:v>
                </c:pt>
                <c:pt idx="196">
                  <c:v>275.43859649122766</c:v>
                </c:pt>
                <c:pt idx="197">
                  <c:v>275.35505430242233</c:v>
                </c:pt>
                <c:pt idx="198">
                  <c:v>274.56140350877149</c:v>
                </c:pt>
                <c:pt idx="199">
                  <c:v>273.72598162071802</c:v>
                </c:pt>
                <c:pt idx="200">
                  <c:v>272.59816207184588</c:v>
                </c:pt>
                <c:pt idx="201">
                  <c:v>272.5146198830405</c:v>
                </c:pt>
                <c:pt idx="202">
                  <c:v>272.76524644945653</c:v>
                </c:pt>
                <c:pt idx="203">
                  <c:v>272.6817042606512</c:v>
                </c:pt>
                <c:pt idx="204">
                  <c:v>272.09690893901382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Landið - Alls</c:v>
                </c:pt>
              </c:strCache>
            </c:strRef>
          </c:tx>
          <c:spPr>
            <a:ln w="28575" cap="rnd">
              <a:solidFill>
                <a:srgbClr val="CD4F3C"/>
              </a:solidFill>
              <a:round/>
            </a:ln>
            <a:effectLst/>
          </c:spPr>
          <c:marker>
            <c:symbol val="none"/>
          </c:marker>
          <c:cat>
            <c:numRef>
              <c:f>Sheet1!$A$4:$A$208</c:f>
              <c:numCache>
                <c:formatCode>m/d/yyyy</c:formatCode>
                <c:ptCount val="205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</c:numCache>
            </c:numRef>
          </c:cat>
          <c:val>
            <c:numRef>
              <c:f>Sheet1!$C$4:$C$208</c:f>
              <c:numCache>
                <c:formatCode>General</c:formatCode>
                <c:ptCount val="205"/>
                <c:pt idx="0">
                  <c:v>100</c:v>
                </c:pt>
                <c:pt idx="1">
                  <c:v>102</c:v>
                </c:pt>
                <c:pt idx="2">
                  <c:v>103.6</c:v>
                </c:pt>
                <c:pt idx="3">
                  <c:v>105</c:v>
                </c:pt>
                <c:pt idx="4">
                  <c:v>104.6</c:v>
                </c:pt>
                <c:pt idx="5">
                  <c:v>104.9</c:v>
                </c:pt>
                <c:pt idx="6">
                  <c:v>105.7</c:v>
                </c:pt>
                <c:pt idx="7">
                  <c:v>106.5</c:v>
                </c:pt>
                <c:pt idx="8">
                  <c:v>107.1</c:v>
                </c:pt>
                <c:pt idx="9">
                  <c:v>107.7</c:v>
                </c:pt>
                <c:pt idx="10">
                  <c:v>107.7</c:v>
                </c:pt>
                <c:pt idx="11">
                  <c:v>108.3</c:v>
                </c:pt>
                <c:pt idx="12">
                  <c:v>108.1</c:v>
                </c:pt>
                <c:pt idx="13">
                  <c:v>109.6</c:v>
                </c:pt>
                <c:pt idx="14">
                  <c:v>111.3</c:v>
                </c:pt>
                <c:pt idx="15">
                  <c:v>110.7</c:v>
                </c:pt>
                <c:pt idx="16">
                  <c:v>111.2</c:v>
                </c:pt>
                <c:pt idx="17">
                  <c:v>111.5</c:v>
                </c:pt>
                <c:pt idx="18">
                  <c:v>111.6</c:v>
                </c:pt>
                <c:pt idx="19">
                  <c:v>111.7</c:v>
                </c:pt>
                <c:pt idx="20">
                  <c:v>112.1</c:v>
                </c:pt>
                <c:pt idx="21">
                  <c:v>112.8</c:v>
                </c:pt>
                <c:pt idx="22">
                  <c:v>113.2</c:v>
                </c:pt>
                <c:pt idx="23">
                  <c:v>113</c:v>
                </c:pt>
                <c:pt idx="24">
                  <c:v>114</c:v>
                </c:pt>
                <c:pt idx="25">
                  <c:v>114.9</c:v>
                </c:pt>
                <c:pt idx="26">
                  <c:v>114.2</c:v>
                </c:pt>
                <c:pt idx="27">
                  <c:v>114.4</c:v>
                </c:pt>
                <c:pt idx="28">
                  <c:v>115.3</c:v>
                </c:pt>
                <c:pt idx="29">
                  <c:v>116.1</c:v>
                </c:pt>
                <c:pt idx="30">
                  <c:v>117.8</c:v>
                </c:pt>
                <c:pt idx="31">
                  <c:v>118.3</c:v>
                </c:pt>
                <c:pt idx="32">
                  <c:v>119</c:v>
                </c:pt>
                <c:pt idx="33">
                  <c:v>120.3</c:v>
                </c:pt>
                <c:pt idx="34">
                  <c:v>122</c:v>
                </c:pt>
                <c:pt idx="35">
                  <c:v>123.2</c:v>
                </c:pt>
                <c:pt idx="36">
                  <c:v>124.7</c:v>
                </c:pt>
                <c:pt idx="37">
                  <c:v>126.5</c:v>
                </c:pt>
                <c:pt idx="38">
                  <c:v>127.3</c:v>
                </c:pt>
                <c:pt idx="39">
                  <c:v>127.9</c:v>
                </c:pt>
                <c:pt idx="40">
                  <c:v>130.1</c:v>
                </c:pt>
                <c:pt idx="41">
                  <c:v>132.80000000000001</c:v>
                </c:pt>
                <c:pt idx="42">
                  <c:v>134.30000000000001</c:v>
                </c:pt>
                <c:pt idx="43">
                  <c:v>134.6</c:v>
                </c:pt>
                <c:pt idx="44">
                  <c:v>134.4</c:v>
                </c:pt>
                <c:pt idx="45">
                  <c:v>135.1</c:v>
                </c:pt>
                <c:pt idx="46">
                  <c:v>135.1</c:v>
                </c:pt>
                <c:pt idx="47">
                  <c:v>135.30000000000001</c:v>
                </c:pt>
                <c:pt idx="48">
                  <c:v>135.30000000000001</c:v>
                </c:pt>
                <c:pt idx="49">
                  <c:v>137.1</c:v>
                </c:pt>
                <c:pt idx="50">
                  <c:v>140.30000000000001</c:v>
                </c:pt>
                <c:pt idx="51">
                  <c:v>143.30000000000001</c:v>
                </c:pt>
                <c:pt idx="52">
                  <c:v>144.4</c:v>
                </c:pt>
                <c:pt idx="53">
                  <c:v>145.9</c:v>
                </c:pt>
                <c:pt idx="54">
                  <c:v>146.5</c:v>
                </c:pt>
                <c:pt idx="55">
                  <c:v>148.9</c:v>
                </c:pt>
                <c:pt idx="56">
                  <c:v>150.80000000000001</c:v>
                </c:pt>
                <c:pt idx="57">
                  <c:v>153.30000000000001</c:v>
                </c:pt>
                <c:pt idx="58">
                  <c:v>157.6</c:v>
                </c:pt>
                <c:pt idx="59">
                  <c:v>162.19999999999999</c:v>
                </c:pt>
                <c:pt idx="60">
                  <c:v>167.9</c:v>
                </c:pt>
                <c:pt idx="61">
                  <c:v>175.2</c:v>
                </c:pt>
                <c:pt idx="62">
                  <c:v>179.3</c:v>
                </c:pt>
                <c:pt idx="63">
                  <c:v>185</c:v>
                </c:pt>
                <c:pt idx="64">
                  <c:v>188.5</c:v>
                </c:pt>
                <c:pt idx="65">
                  <c:v>192.9</c:v>
                </c:pt>
                <c:pt idx="66">
                  <c:v>195.5</c:v>
                </c:pt>
                <c:pt idx="67">
                  <c:v>198.4</c:v>
                </c:pt>
                <c:pt idx="68">
                  <c:v>200.6</c:v>
                </c:pt>
                <c:pt idx="69">
                  <c:v>202.1</c:v>
                </c:pt>
                <c:pt idx="70">
                  <c:v>205.9</c:v>
                </c:pt>
                <c:pt idx="71">
                  <c:v>207.1</c:v>
                </c:pt>
                <c:pt idx="72">
                  <c:v>209.2</c:v>
                </c:pt>
                <c:pt idx="73">
                  <c:v>212.2</c:v>
                </c:pt>
                <c:pt idx="74">
                  <c:v>215.3</c:v>
                </c:pt>
                <c:pt idx="75">
                  <c:v>216.7</c:v>
                </c:pt>
                <c:pt idx="76">
                  <c:v>219</c:v>
                </c:pt>
                <c:pt idx="77">
                  <c:v>217.9</c:v>
                </c:pt>
                <c:pt idx="78">
                  <c:v>218</c:v>
                </c:pt>
                <c:pt idx="79">
                  <c:v>218.2</c:v>
                </c:pt>
                <c:pt idx="80">
                  <c:v>218.5</c:v>
                </c:pt>
                <c:pt idx="81">
                  <c:v>217.9</c:v>
                </c:pt>
                <c:pt idx="82">
                  <c:v>216.3</c:v>
                </c:pt>
                <c:pt idx="83">
                  <c:v>219.8</c:v>
                </c:pt>
                <c:pt idx="84">
                  <c:v>222</c:v>
                </c:pt>
                <c:pt idx="85">
                  <c:v>227.2</c:v>
                </c:pt>
                <c:pt idx="86">
                  <c:v>229.2</c:v>
                </c:pt>
                <c:pt idx="87">
                  <c:v>233.3</c:v>
                </c:pt>
                <c:pt idx="88">
                  <c:v>237</c:v>
                </c:pt>
                <c:pt idx="89">
                  <c:v>240</c:v>
                </c:pt>
                <c:pt idx="90">
                  <c:v>245.4</c:v>
                </c:pt>
                <c:pt idx="91">
                  <c:v>246.6</c:v>
                </c:pt>
                <c:pt idx="92">
                  <c:v>250.3</c:v>
                </c:pt>
                <c:pt idx="93">
                  <c:v>250.8</c:v>
                </c:pt>
                <c:pt idx="94">
                  <c:v>251.4</c:v>
                </c:pt>
                <c:pt idx="95">
                  <c:v>252.1</c:v>
                </c:pt>
                <c:pt idx="96">
                  <c:v>252.9</c:v>
                </c:pt>
                <c:pt idx="97">
                  <c:v>252.8</c:v>
                </c:pt>
                <c:pt idx="98">
                  <c:v>250.7</c:v>
                </c:pt>
                <c:pt idx="99">
                  <c:v>250.1</c:v>
                </c:pt>
                <c:pt idx="100">
                  <c:v>251.8</c:v>
                </c:pt>
                <c:pt idx="101">
                  <c:v>250.2</c:v>
                </c:pt>
                <c:pt idx="102">
                  <c:v>248.1</c:v>
                </c:pt>
                <c:pt idx="103">
                  <c:v>244.5</c:v>
                </c:pt>
                <c:pt idx="104">
                  <c:v>244.7</c:v>
                </c:pt>
                <c:pt idx="105">
                  <c:v>244</c:v>
                </c:pt>
                <c:pt idx="106">
                  <c:v>243.6</c:v>
                </c:pt>
                <c:pt idx="107">
                  <c:v>236.4</c:v>
                </c:pt>
                <c:pt idx="108">
                  <c:v>224.9</c:v>
                </c:pt>
                <c:pt idx="109">
                  <c:v>221.9</c:v>
                </c:pt>
                <c:pt idx="110">
                  <c:v>224.9</c:v>
                </c:pt>
                <c:pt idx="111">
                  <c:v>223.8</c:v>
                </c:pt>
                <c:pt idx="112">
                  <c:v>218.5</c:v>
                </c:pt>
                <c:pt idx="113">
                  <c:v>217.5</c:v>
                </c:pt>
                <c:pt idx="114">
                  <c:v>220</c:v>
                </c:pt>
                <c:pt idx="115">
                  <c:v>223.8</c:v>
                </c:pt>
                <c:pt idx="116">
                  <c:v>223.8</c:v>
                </c:pt>
                <c:pt idx="117">
                  <c:v>223.7</c:v>
                </c:pt>
                <c:pt idx="118">
                  <c:v>217.7</c:v>
                </c:pt>
                <c:pt idx="119">
                  <c:v>218.5</c:v>
                </c:pt>
                <c:pt idx="120">
                  <c:v>214.8</c:v>
                </c:pt>
                <c:pt idx="121">
                  <c:v>215.1</c:v>
                </c:pt>
                <c:pt idx="122">
                  <c:v>218.4</c:v>
                </c:pt>
                <c:pt idx="123">
                  <c:v>220</c:v>
                </c:pt>
                <c:pt idx="124">
                  <c:v>218.9</c:v>
                </c:pt>
                <c:pt idx="125">
                  <c:v>218.4</c:v>
                </c:pt>
                <c:pt idx="126">
                  <c:v>217.7</c:v>
                </c:pt>
                <c:pt idx="127">
                  <c:v>219.9</c:v>
                </c:pt>
                <c:pt idx="128">
                  <c:v>220.8</c:v>
                </c:pt>
                <c:pt idx="129">
                  <c:v>220.6</c:v>
                </c:pt>
                <c:pt idx="130">
                  <c:v>216.3</c:v>
                </c:pt>
                <c:pt idx="131">
                  <c:v>220.2</c:v>
                </c:pt>
                <c:pt idx="132">
                  <c:v>222.2</c:v>
                </c:pt>
                <c:pt idx="133">
                  <c:v>225.5</c:v>
                </c:pt>
                <c:pt idx="134">
                  <c:v>226.4</c:v>
                </c:pt>
                <c:pt idx="135">
                  <c:v>228.3</c:v>
                </c:pt>
                <c:pt idx="136">
                  <c:v>231.3</c:v>
                </c:pt>
                <c:pt idx="137">
                  <c:v>231</c:v>
                </c:pt>
                <c:pt idx="138">
                  <c:v>232.2</c:v>
                </c:pt>
                <c:pt idx="139">
                  <c:v>233.7</c:v>
                </c:pt>
                <c:pt idx="140">
                  <c:v>236.7</c:v>
                </c:pt>
                <c:pt idx="141">
                  <c:v>238.4</c:v>
                </c:pt>
                <c:pt idx="142">
                  <c:v>239.5</c:v>
                </c:pt>
                <c:pt idx="143">
                  <c:v>238.7</c:v>
                </c:pt>
                <c:pt idx="144">
                  <c:v>238.5</c:v>
                </c:pt>
                <c:pt idx="145">
                  <c:v>242.1</c:v>
                </c:pt>
                <c:pt idx="146">
                  <c:v>243.9</c:v>
                </c:pt>
                <c:pt idx="147">
                  <c:v>245.8</c:v>
                </c:pt>
                <c:pt idx="148">
                  <c:v>247.1</c:v>
                </c:pt>
                <c:pt idx="149">
                  <c:v>246.4</c:v>
                </c:pt>
                <c:pt idx="150">
                  <c:v>247.5</c:v>
                </c:pt>
                <c:pt idx="151">
                  <c:v>245.7</c:v>
                </c:pt>
                <c:pt idx="152">
                  <c:v>247.1</c:v>
                </c:pt>
                <c:pt idx="153">
                  <c:v>249.3</c:v>
                </c:pt>
                <c:pt idx="154">
                  <c:v>248.3</c:v>
                </c:pt>
                <c:pt idx="155">
                  <c:v>249.4</c:v>
                </c:pt>
                <c:pt idx="156">
                  <c:v>249.4</c:v>
                </c:pt>
                <c:pt idx="157">
                  <c:v>254</c:v>
                </c:pt>
                <c:pt idx="158">
                  <c:v>255.6</c:v>
                </c:pt>
                <c:pt idx="159">
                  <c:v>257.8</c:v>
                </c:pt>
                <c:pt idx="160">
                  <c:v>261.39999999999998</c:v>
                </c:pt>
                <c:pt idx="161">
                  <c:v>262.5</c:v>
                </c:pt>
                <c:pt idx="162">
                  <c:v>262.39999999999998</c:v>
                </c:pt>
                <c:pt idx="163">
                  <c:v>262.60000000000002</c:v>
                </c:pt>
                <c:pt idx="164">
                  <c:v>266.39999999999998</c:v>
                </c:pt>
                <c:pt idx="165">
                  <c:v>270.89999999999998</c:v>
                </c:pt>
                <c:pt idx="166">
                  <c:v>272.5</c:v>
                </c:pt>
                <c:pt idx="167">
                  <c:v>272</c:v>
                </c:pt>
                <c:pt idx="168">
                  <c:v>273.7</c:v>
                </c:pt>
                <c:pt idx="169">
                  <c:v>277.7</c:v>
                </c:pt>
                <c:pt idx="170">
                  <c:v>280.3</c:v>
                </c:pt>
                <c:pt idx="171">
                  <c:v>279.5</c:v>
                </c:pt>
                <c:pt idx="172">
                  <c:v>279.60000000000002</c:v>
                </c:pt>
                <c:pt idx="173">
                  <c:v>281.2</c:v>
                </c:pt>
                <c:pt idx="174">
                  <c:v>285.10000000000002</c:v>
                </c:pt>
                <c:pt idx="175">
                  <c:v>286.89999999999998</c:v>
                </c:pt>
                <c:pt idx="176">
                  <c:v>286</c:v>
                </c:pt>
                <c:pt idx="177">
                  <c:v>287.39999999999998</c:v>
                </c:pt>
                <c:pt idx="178">
                  <c:v>291</c:v>
                </c:pt>
                <c:pt idx="179">
                  <c:v>294.39999999999998</c:v>
                </c:pt>
                <c:pt idx="180">
                  <c:v>299.39999999999998</c:v>
                </c:pt>
                <c:pt idx="181">
                  <c:v>301.5</c:v>
                </c:pt>
                <c:pt idx="182">
                  <c:v>301.60000000000002</c:v>
                </c:pt>
                <c:pt idx="183">
                  <c:v>301.39999999999998</c:v>
                </c:pt>
                <c:pt idx="184">
                  <c:v>304</c:v>
                </c:pt>
                <c:pt idx="185">
                  <c:v>304.89999999999998</c:v>
                </c:pt>
                <c:pt idx="186">
                  <c:v>305.8</c:v>
                </c:pt>
                <c:pt idx="187">
                  <c:v>309.5</c:v>
                </c:pt>
                <c:pt idx="188">
                  <c:v>312.10000000000002</c:v>
                </c:pt>
                <c:pt idx="189">
                  <c:v>313.39999999999998</c:v>
                </c:pt>
                <c:pt idx="190">
                  <c:v>315.89999999999998</c:v>
                </c:pt>
                <c:pt idx="191">
                  <c:v>319.3</c:v>
                </c:pt>
                <c:pt idx="192">
                  <c:v>319.5</c:v>
                </c:pt>
                <c:pt idx="193">
                  <c:v>321</c:v>
                </c:pt>
                <c:pt idx="194">
                  <c:v>323.5</c:v>
                </c:pt>
                <c:pt idx="195">
                  <c:v>325.7</c:v>
                </c:pt>
                <c:pt idx="196">
                  <c:v>328.7</c:v>
                </c:pt>
                <c:pt idx="197">
                  <c:v>333.8</c:v>
                </c:pt>
                <c:pt idx="198">
                  <c:v>345.1</c:v>
                </c:pt>
                <c:pt idx="199">
                  <c:v>348.8</c:v>
                </c:pt>
                <c:pt idx="200">
                  <c:v>353.7</c:v>
                </c:pt>
                <c:pt idx="201">
                  <c:v>359.4</c:v>
                </c:pt>
                <c:pt idx="202">
                  <c:v>363.9</c:v>
                </c:pt>
                <c:pt idx="203">
                  <c:v>370.3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Höfuðborgarsvæðið - Fjölbýli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Sheet1!$A$4:$A$208</c:f>
              <c:numCache>
                <c:formatCode>m/d/yyyy</c:formatCode>
                <c:ptCount val="205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</c:numCache>
            </c:numRef>
          </c:cat>
          <c:val>
            <c:numRef>
              <c:f>Sheet1!$D$4:$D$208</c:f>
              <c:numCache>
                <c:formatCode>General</c:formatCode>
                <c:ptCount val="205"/>
                <c:pt idx="0">
                  <c:v>100</c:v>
                </c:pt>
                <c:pt idx="1">
                  <c:v>102.8</c:v>
                </c:pt>
                <c:pt idx="2">
                  <c:v>104.3</c:v>
                </c:pt>
                <c:pt idx="3">
                  <c:v>105</c:v>
                </c:pt>
                <c:pt idx="4">
                  <c:v>104.8</c:v>
                </c:pt>
                <c:pt idx="5">
                  <c:v>105.9</c:v>
                </c:pt>
                <c:pt idx="6">
                  <c:v>107.5</c:v>
                </c:pt>
                <c:pt idx="7">
                  <c:v>108</c:v>
                </c:pt>
                <c:pt idx="8">
                  <c:v>108.1</c:v>
                </c:pt>
                <c:pt idx="9">
                  <c:v>109.2</c:v>
                </c:pt>
                <c:pt idx="10">
                  <c:v>110.1</c:v>
                </c:pt>
                <c:pt idx="11">
                  <c:v>110.4</c:v>
                </c:pt>
                <c:pt idx="12">
                  <c:v>111.1</c:v>
                </c:pt>
                <c:pt idx="13">
                  <c:v>112.3</c:v>
                </c:pt>
                <c:pt idx="14">
                  <c:v>113.6</c:v>
                </c:pt>
                <c:pt idx="15">
                  <c:v>112.7</c:v>
                </c:pt>
                <c:pt idx="16">
                  <c:v>113.1</c:v>
                </c:pt>
                <c:pt idx="17">
                  <c:v>112.8</c:v>
                </c:pt>
                <c:pt idx="18">
                  <c:v>112.6</c:v>
                </c:pt>
                <c:pt idx="19">
                  <c:v>112.7</c:v>
                </c:pt>
                <c:pt idx="20">
                  <c:v>113.7</c:v>
                </c:pt>
                <c:pt idx="21">
                  <c:v>113.8</c:v>
                </c:pt>
                <c:pt idx="22">
                  <c:v>114.2</c:v>
                </c:pt>
                <c:pt idx="23">
                  <c:v>114.1</c:v>
                </c:pt>
                <c:pt idx="24">
                  <c:v>114.8</c:v>
                </c:pt>
                <c:pt idx="25">
                  <c:v>114.5</c:v>
                </c:pt>
                <c:pt idx="26">
                  <c:v>114.1</c:v>
                </c:pt>
                <c:pt idx="27">
                  <c:v>113.8</c:v>
                </c:pt>
                <c:pt idx="28">
                  <c:v>115.2</c:v>
                </c:pt>
                <c:pt idx="29">
                  <c:v>115.9</c:v>
                </c:pt>
                <c:pt idx="30">
                  <c:v>117.5</c:v>
                </c:pt>
                <c:pt idx="31">
                  <c:v>118.2</c:v>
                </c:pt>
                <c:pt idx="32">
                  <c:v>119.9</c:v>
                </c:pt>
                <c:pt idx="33">
                  <c:v>121.3</c:v>
                </c:pt>
                <c:pt idx="34">
                  <c:v>122.6</c:v>
                </c:pt>
                <c:pt idx="35">
                  <c:v>124.1</c:v>
                </c:pt>
                <c:pt idx="36">
                  <c:v>126.6</c:v>
                </c:pt>
                <c:pt idx="37">
                  <c:v>128.1</c:v>
                </c:pt>
                <c:pt idx="38">
                  <c:v>128.1</c:v>
                </c:pt>
                <c:pt idx="39">
                  <c:v>128.80000000000001</c:v>
                </c:pt>
                <c:pt idx="40">
                  <c:v>130</c:v>
                </c:pt>
                <c:pt idx="41">
                  <c:v>133.19999999999999</c:v>
                </c:pt>
                <c:pt idx="42">
                  <c:v>134.69999999999999</c:v>
                </c:pt>
                <c:pt idx="43">
                  <c:v>135.1</c:v>
                </c:pt>
                <c:pt idx="44">
                  <c:v>135.6</c:v>
                </c:pt>
                <c:pt idx="45">
                  <c:v>136.1</c:v>
                </c:pt>
                <c:pt idx="46">
                  <c:v>136.1</c:v>
                </c:pt>
                <c:pt idx="47">
                  <c:v>136.19999999999999</c:v>
                </c:pt>
                <c:pt idx="48">
                  <c:v>136.9</c:v>
                </c:pt>
                <c:pt idx="49">
                  <c:v>139.1</c:v>
                </c:pt>
                <c:pt idx="50">
                  <c:v>141.6</c:v>
                </c:pt>
                <c:pt idx="51">
                  <c:v>144.6</c:v>
                </c:pt>
                <c:pt idx="52">
                  <c:v>147.4</c:v>
                </c:pt>
                <c:pt idx="53">
                  <c:v>148.80000000000001</c:v>
                </c:pt>
                <c:pt idx="54">
                  <c:v>149.1</c:v>
                </c:pt>
                <c:pt idx="55">
                  <c:v>150.9</c:v>
                </c:pt>
                <c:pt idx="56">
                  <c:v>152.19999999999999</c:v>
                </c:pt>
                <c:pt idx="57">
                  <c:v>155.80000000000001</c:v>
                </c:pt>
                <c:pt idx="58">
                  <c:v>159.9</c:v>
                </c:pt>
                <c:pt idx="59">
                  <c:v>164.5</c:v>
                </c:pt>
                <c:pt idx="60">
                  <c:v>172.3</c:v>
                </c:pt>
                <c:pt idx="61">
                  <c:v>181.1</c:v>
                </c:pt>
                <c:pt idx="62">
                  <c:v>186</c:v>
                </c:pt>
                <c:pt idx="63">
                  <c:v>191.1</c:v>
                </c:pt>
                <c:pt idx="64">
                  <c:v>196</c:v>
                </c:pt>
                <c:pt idx="65">
                  <c:v>200.3</c:v>
                </c:pt>
                <c:pt idx="66">
                  <c:v>202.3</c:v>
                </c:pt>
                <c:pt idx="67">
                  <c:v>204.1</c:v>
                </c:pt>
                <c:pt idx="68">
                  <c:v>205.3</c:v>
                </c:pt>
                <c:pt idx="69">
                  <c:v>206.4</c:v>
                </c:pt>
                <c:pt idx="70">
                  <c:v>210.6</c:v>
                </c:pt>
                <c:pt idx="71">
                  <c:v>212.8</c:v>
                </c:pt>
                <c:pt idx="72">
                  <c:v>214.2</c:v>
                </c:pt>
                <c:pt idx="73">
                  <c:v>216.3</c:v>
                </c:pt>
                <c:pt idx="74">
                  <c:v>217.6</c:v>
                </c:pt>
                <c:pt idx="75">
                  <c:v>219.2</c:v>
                </c:pt>
                <c:pt idx="76">
                  <c:v>220.5</c:v>
                </c:pt>
                <c:pt idx="77">
                  <c:v>220.5</c:v>
                </c:pt>
                <c:pt idx="78">
                  <c:v>220.3</c:v>
                </c:pt>
                <c:pt idx="79">
                  <c:v>222.5</c:v>
                </c:pt>
                <c:pt idx="80">
                  <c:v>221.9</c:v>
                </c:pt>
                <c:pt idx="81">
                  <c:v>222.3</c:v>
                </c:pt>
                <c:pt idx="82">
                  <c:v>219.9</c:v>
                </c:pt>
                <c:pt idx="83">
                  <c:v>222.1</c:v>
                </c:pt>
                <c:pt idx="84">
                  <c:v>224.7</c:v>
                </c:pt>
                <c:pt idx="85">
                  <c:v>228.9</c:v>
                </c:pt>
                <c:pt idx="86">
                  <c:v>231.6</c:v>
                </c:pt>
                <c:pt idx="87">
                  <c:v>235.9</c:v>
                </c:pt>
                <c:pt idx="88">
                  <c:v>239</c:v>
                </c:pt>
                <c:pt idx="89">
                  <c:v>242.3</c:v>
                </c:pt>
                <c:pt idx="90">
                  <c:v>248.1</c:v>
                </c:pt>
                <c:pt idx="91">
                  <c:v>249</c:v>
                </c:pt>
                <c:pt idx="92">
                  <c:v>252.4</c:v>
                </c:pt>
                <c:pt idx="93">
                  <c:v>254.1</c:v>
                </c:pt>
                <c:pt idx="94">
                  <c:v>255</c:v>
                </c:pt>
                <c:pt idx="95">
                  <c:v>253.5</c:v>
                </c:pt>
                <c:pt idx="96">
                  <c:v>256</c:v>
                </c:pt>
                <c:pt idx="97">
                  <c:v>255.9</c:v>
                </c:pt>
                <c:pt idx="98">
                  <c:v>254.1</c:v>
                </c:pt>
                <c:pt idx="99">
                  <c:v>252.4</c:v>
                </c:pt>
                <c:pt idx="100">
                  <c:v>252.5</c:v>
                </c:pt>
                <c:pt idx="101">
                  <c:v>253.7</c:v>
                </c:pt>
                <c:pt idx="102">
                  <c:v>252.3</c:v>
                </c:pt>
                <c:pt idx="103">
                  <c:v>248.8</c:v>
                </c:pt>
                <c:pt idx="104">
                  <c:v>247.6</c:v>
                </c:pt>
                <c:pt idx="105">
                  <c:v>245.3</c:v>
                </c:pt>
                <c:pt idx="106">
                  <c:v>242.4</c:v>
                </c:pt>
                <c:pt idx="107">
                  <c:v>238.2</c:v>
                </c:pt>
                <c:pt idx="108">
                  <c:v>226.7</c:v>
                </c:pt>
                <c:pt idx="109">
                  <c:v>225.8</c:v>
                </c:pt>
                <c:pt idx="110">
                  <c:v>225.8</c:v>
                </c:pt>
                <c:pt idx="111">
                  <c:v>226.2</c:v>
                </c:pt>
                <c:pt idx="112">
                  <c:v>220</c:v>
                </c:pt>
                <c:pt idx="113">
                  <c:v>220.4</c:v>
                </c:pt>
                <c:pt idx="114">
                  <c:v>223.6</c:v>
                </c:pt>
                <c:pt idx="115">
                  <c:v>223.4</c:v>
                </c:pt>
                <c:pt idx="116">
                  <c:v>224.7</c:v>
                </c:pt>
                <c:pt idx="117">
                  <c:v>223.6</c:v>
                </c:pt>
                <c:pt idx="118">
                  <c:v>220.9</c:v>
                </c:pt>
                <c:pt idx="119">
                  <c:v>220.1</c:v>
                </c:pt>
                <c:pt idx="120">
                  <c:v>215.5</c:v>
                </c:pt>
                <c:pt idx="121">
                  <c:v>214.7</c:v>
                </c:pt>
                <c:pt idx="122">
                  <c:v>216.2</c:v>
                </c:pt>
                <c:pt idx="123">
                  <c:v>219.8</c:v>
                </c:pt>
                <c:pt idx="124">
                  <c:v>220.2</c:v>
                </c:pt>
                <c:pt idx="125">
                  <c:v>220.3</c:v>
                </c:pt>
                <c:pt idx="126">
                  <c:v>216.7</c:v>
                </c:pt>
                <c:pt idx="127">
                  <c:v>217.8</c:v>
                </c:pt>
                <c:pt idx="128">
                  <c:v>217.7</c:v>
                </c:pt>
                <c:pt idx="129">
                  <c:v>218</c:v>
                </c:pt>
                <c:pt idx="130">
                  <c:v>215.9</c:v>
                </c:pt>
                <c:pt idx="131">
                  <c:v>217.1</c:v>
                </c:pt>
                <c:pt idx="132">
                  <c:v>219.5</c:v>
                </c:pt>
                <c:pt idx="133">
                  <c:v>222.9</c:v>
                </c:pt>
                <c:pt idx="134">
                  <c:v>225.5</c:v>
                </c:pt>
                <c:pt idx="135">
                  <c:v>228.1</c:v>
                </c:pt>
                <c:pt idx="136">
                  <c:v>230.7</c:v>
                </c:pt>
                <c:pt idx="137">
                  <c:v>230.5</c:v>
                </c:pt>
                <c:pt idx="138">
                  <c:v>229.7</c:v>
                </c:pt>
                <c:pt idx="139">
                  <c:v>233.1</c:v>
                </c:pt>
                <c:pt idx="140">
                  <c:v>235.2</c:v>
                </c:pt>
                <c:pt idx="141">
                  <c:v>237.5</c:v>
                </c:pt>
                <c:pt idx="142">
                  <c:v>240</c:v>
                </c:pt>
                <c:pt idx="143">
                  <c:v>240.4</c:v>
                </c:pt>
                <c:pt idx="144">
                  <c:v>241.6</c:v>
                </c:pt>
                <c:pt idx="145">
                  <c:v>241.5</c:v>
                </c:pt>
                <c:pt idx="146">
                  <c:v>243.1</c:v>
                </c:pt>
                <c:pt idx="147">
                  <c:v>246.5</c:v>
                </c:pt>
                <c:pt idx="148">
                  <c:v>248.6</c:v>
                </c:pt>
                <c:pt idx="149">
                  <c:v>251.1</c:v>
                </c:pt>
                <c:pt idx="150">
                  <c:v>251.6</c:v>
                </c:pt>
                <c:pt idx="151">
                  <c:v>251.8</c:v>
                </c:pt>
                <c:pt idx="152">
                  <c:v>251.9</c:v>
                </c:pt>
                <c:pt idx="153">
                  <c:v>255.2</c:v>
                </c:pt>
                <c:pt idx="154">
                  <c:v>256.2</c:v>
                </c:pt>
                <c:pt idx="155">
                  <c:v>258.2</c:v>
                </c:pt>
                <c:pt idx="156">
                  <c:v>258.3</c:v>
                </c:pt>
                <c:pt idx="157">
                  <c:v>258</c:v>
                </c:pt>
                <c:pt idx="158">
                  <c:v>259.89999999999998</c:v>
                </c:pt>
                <c:pt idx="159">
                  <c:v>264.2</c:v>
                </c:pt>
                <c:pt idx="160">
                  <c:v>268.3</c:v>
                </c:pt>
                <c:pt idx="161">
                  <c:v>268.3</c:v>
                </c:pt>
                <c:pt idx="162">
                  <c:v>268.10000000000002</c:v>
                </c:pt>
                <c:pt idx="163">
                  <c:v>271.3</c:v>
                </c:pt>
                <c:pt idx="164">
                  <c:v>276.39999999999998</c:v>
                </c:pt>
                <c:pt idx="165">
                  <c:v>281.2</c:v>
                </c:pt>
                <c:pt idx="166">
                  <c:v>280.39999999999998</c:v>
                </c:pt>
                <c:pt idx="167">
                  <c:v>281.5</c:v>
                </c:pt>
                <c:pt idx="168">
                  <c:v>282.8</c:v>
                </c:pt>
                <c:pt idx="169">
                  <c:v>288.2</c:v>
                </c:pt>
                <c:pt idx="170">
                  <c:v>290.89999999999998</c:v>
                </c:pt>
                <c:pt idx="171">
                  <c:v>292.3</c:v>
                </c:pt>
                <c:pt idx="172">
                  <c:v>292.3</c:v>
                </c:pt>
                <c:pt idx="173">
                  <c:v>297.8</c:v>
                </c:pt>
                <c:pt idx="174">
                  <c:v>301.60000000000002</c:v>
                </c:pt>
                <c:pt idx="175">
                  <c:v>304.10000000000002</c:v>
                </c:pt>
                <c:pt idx="176">
                  <c:v>301.60000000000002</c:v>
                </c:pt>
                <c:pt idx="177">
                  <c:v>303.7</c:v>
                </c:pt>
                <c:pt idx="178">
                  <c:v>306</c:v>
                </c:pt>
                <c:pt idx="179">
                  <c:v>309.39999999999998</c:v>
                </c:pt>
                <c:pt idx="180">
                  <c:v>316.39999999999998</c:v>
                </c:pt>
                <c:pt idx="181">
                  <c:v>316.89999999999998</c:v>
                </c:pt>
                <c:pt idx="182">
                  <c:v>318.2</c:v>
                </c:pt>
                <c:pt idx="183">
                  <c:v>316.60000000000002</c:v>
                </c:pt>
                <c:pt idx="184">
                  <c:v>318.2</c:v>
                </c:pt>
                <c:pt idx="185">
                  <c:v>321.5</c:v>
                </c:pt>
                <c:pt idx="186">
                  <c:v>321.8</c:v>
                </c:pt>
                <c:pt idx="187">
                  <c:v>326.7</c:v>
                </c:pt>
                <c:pt idx="188">
                  <c:v>332.6</c:v>
                </c:pt>
                <c:pt idx="189">
                  <c:v>333.3</c:v>
                </c:pt>
                <c:pt idx="190">
                  <c:v>336.7</c:v>
                </c:pt>
                <c:pt idx="191">
                  <c:v>338.4</c:v>
                </c:pt>
                <c:pt idx="192">
                  <c:v>338.8</c:v>
                </c:pt>
                <c:pt idx="193">
                  <c:v>340.7</c:v>
                </c:pt>
                <c:pt idx="194">
                  <c:v>341.7</c:v>
                </c:pt>
                <c:pt idx="195">
                  <c:v>344.8</c:v>
                </c:pt>
                <c:pt idx="196">
                  <c:v>349.1</c:v>
                </c:pt>
                <c:pt idx="197">
                  <c:v>356.8</c:v>
                </c:pt>
                <c:pt idx="198">
                  <c:v>367.7</c:v>
                </c:pt>
                <c:pt idx="199">
                  <c:v>370.8</c:v>
                </c:pt>
                <c:pt idx="200">
                  <c:v>374.9</c:v>
                </c:pt>
                <c:pt idx="201">
                  <c:v>379.1</c:v>
                </c:pt>
                <c:pt idx="202">
                  <c:v>384.4</c:v>
                </c:pt>
                <c:pt idx="203">
                  <c:v>390.7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439184"/>
        <c:axId val="1036438624"/>
      </c:lineChart>
      <c:dateAx>
        <c:axId val="103643918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6438624"/>
        <c:crosses val="autoZero"/>
        <c:auto val="1"/>
        <c:lblOffset val="100"/>
        <c:baseTimeUnit val="months"/>
        <c:majorUnit val="12"/>
        <c:majorTimeUnit val="months"/>
      </c:dateAx>
      <c:valAx>
        <c:axId val="1036438624"/>
        <c:scaling>
          <c:orientation val="minMax"/>
          <c:max val="400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643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6780023429773"/>
          <c:y val="0.5440401972445712"/>
          <c:w val="0.24850646151076228"/>
          <c:h val="0.22555335520924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Finnland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Data!$B$19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Data!$W$18:$BR$18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Data!$W$19:$BR$19</c:f>
              <c:numCache>
                <c:formatCode>#,##0.0</c:formatCode>
                <c:ptCount val="48"/>
                <c:pt idx="0">
                  <c:v>86.6</c:v>
                </c:pt>
                <c:pt idx="1">
                  <c:v>87.6</c:v>
                </c:pt>
                <c:pt idx="2">
                  <c:v>88</c:v>
                </c:pt>
                <c:pt idx="3">
                  <c:v>88.1</c:v>
                </c:pt>
                <c:pt idx="4">
                  <c:v>89.2</c:v>
                </c:pt>
                <c:pt idx="5">
                  <c:v>90.3</c:v>
                </c:pt>
                <c:pt idx="6">
                  <c:v>91.5</c:v>
                </c:pt>
                <c:pt idx="7">
                  <c:v>92.6</c:v>
                </c:pt>
                <c:pt idx="8">
                  <c:v>94.2</c:v>
                </c:pt>
                <c:pt idx="9">
                  <c:v>96</c:v>
                </c:pt>
                <c:pt idx="10">
                  <c:v>96.9</c:v>
                </c:pt>
                <c:pt idx="11">
                  <c:v>98</c:v>
                </c:pt>
                <c:pt idx="12">
                  <c:v>98.7</c:v>
                </c:pt>
                <c:pt idx="13">
                  <c:v>100.2</c:v>
                </c:pt>
                <c:pt idx="14">
                  <c:v>100.8</c:v>
                </c:pt>
                <c:pt idx="15">
                  <c:v>100.4</c:v>
                </c:pt>
                <c:pt idx="16">
                  <c:v>99.4</c:v>
                </c:pt>
                <c:pt idx="17">
                  <c:v>99.1</c:v>
                </c:pt>
                <c:pt idx="18">
                  <c:v>98.7</c:v>
                </c:pt>
                <c:pt idx="19">
                  <c:v>98.6</c:v>
                </c:pt>
                <c:pt idx="20">
                  <c:v>99.1</c:v>
                </c:pt>
                <c:pt idx="21">
                  <c:v>99.6</c:v>
                </c:pt>
                <c:pt idx="22">
                  <c:v>100.4</c:v>
                </c:pt>
                <c:pt idx="23">
                  <c:v>100.9</c:v>
                </c:pt>
                <c:pt idx="24">
                  <c:v>101.9</c:v>
                </c:pt>
                <c:pt idx="25">
                  <c:v>103.4</c:v>
                </c:pt>
                <c:pt idx="26">
                  <c:v>104</c:v>
                </c:pt>
                <c:pt idx="27">
                  <c:v>104</c:v>
                </c:pt>
                <c:pt idx="28">
                  <c:v>105.1</c:v>
                </c:pt>
                <c:pt idx="29">
                  <c:v>105.9</c:v>
                </c:pt>
                <c:pt idx="30">
                  <c:v>106.2</c:v>
                </c:pt>
                <c:pt idx="31">
                  <c:v>106.1</c:v>
                </c:pt>
                <c:pt idx="32">
                  <c:v>106.6</c:v>
                </c:pt>
                <c:pt idx="33">
                  <c:v>107.1</c:v>
                </c:pt>
                <c:pt idx="34">
                  <c:v>106.8</c:v>
                </c:pt>
                <c:pt idx="35">
                  <c:v>106.9</c:v>
                </c:pt>
                <c:pt idx="36">
                  <c:v>107.6</c:v>
                </c:pt>
                <c:pt idx="37">
                  <c:v>107.7</c:v>
                </c:pt>
                <c:pt idx="38">
                  <c:v>108.1</c:v>
                </c:pt>
                <c:pt idx="39">
                  <c:v>108.3</c:v>
                </c:pt>
                <c:pt idx="40">
                  <c:v>108.6</c:v>
                </c:pt>
                <c:pt idx="41">
                  <c:v>108.3</c:v>
                </c:pt>
                <c:pt idx="42">
                  <c:v>108.4</c:v>
                </c:pt>
                <c:pt idx="43">
                  <c:v>108.6</c:v>
                </c:pt>
                <c:pt idx="44">
                  <c:v>108.5</c:v>
                </c:pt>
                <c:pt idx="45">
                  <c:v>108.9</c:v>
                </c:pt>
                <c:pt idx="46">
                  <c:v>109.1</c:v>
                </c:pt>
                <c:pt idx="47">
                  <c:v>109.6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Data!$B$20</c:f>
              <c:strCache>
                <c:ptCount val="1"/>
                <c:pt idx="0">
                  <c:v>Fasteignaverð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Data!$W$18:$BR$18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Data!$W$20:$BR$20</c:f>
              <c:numCache>
                <c:formatCode>#,##0.00</c:formatCode>
                <c:ptCount val="48"/>
                <c:pt idx="0">
                  <c:v>78.42</c:v>
                </c:pt>
                <c:pt idx="1">
                  <c:v>80.680000000000007</c:v>
                </c:pt>
                <c:pt idx="2">
                  <c:v>81.99</c:v>
                </c:pt>
                <c:pt idx="3">
                  <c:v>83.8</c:v>
                </c:pt>
                <c:pt idx="4">
                  <c:v>84.8</c:v>
                </c:pt>
                <c:pt idx="5">
                  <c:v>86.71</c:v>
                </c:pt>
                <c:pt idx="6">
                  <c:v>87.32</c:v>
                </c:pt>
                <c:pt idx="7">
                  <c:v>88.66</c:v>
                </c:pt>
                <c:pt idx="8">
                  <c:v>90.63</c:v>
                </c:pt>
                <c:pt idx="9">
                  <c:v>92.21</c:v>
                </c:pt>
                <c:pt idx="10">
                  <c:v>92.48</c:v>
                </c:pt>
                <c:pt idx="11">
                  <c:v>92.68</c:v>
                </c:pt>
                <c:pt idx="12">
                  <c:v>93.61</c:v>
                </c:pt>
                <c:pt idx="13">
                  <c:v>94.43</c:v>
                </c:pt>
                <c:pt idx="14">
                  <c:v>93.22</c:v>
                </c:pt>
                <c:pt idx="15">
                  <c:v>89.68</c:v>
                </c:pt>
                <c:pt idx="16">
                  <c:v>91.79</c:v>
                </c:pt>
                <c:pt idx="17">
                  <c:v>93.23</c:v>
                </c:pt>
                <c:pt idx="18">
                  <c:v>94.65</c:v>
                </c:pt>
                <c:pt idx="19">
                  <c:v>96.62</c:v>
                </c:pt>
                <c:pt idx="20">
                  <c:v>98.8</c:v>
                </c:pt>
                <c:pt idx="21">
                  <c:v>99.66</c:v>
                </c:pt>
                <c:pt idx="22">
                  <c:v>100.79</c:v>
                </c:pt>
                <c:pt idx="23">
                  <c:v>100.77</c:v>
                </c:pt>
                <c:pt idx="24">
                  <c:v>102.09</c:v>
                </c:pt>
                <c:pt idx="25">
                  <c:v>103.92</c:v>
                </c:pt>
                <c:pt idx="26">
                  <c:v>103.65</c:v>
                </c:pt>
                <c:pt idx="27">
                  <c:v>103.07</c:v>
                </c:pt>
                <c:pt idx="28">
                  <c:v>104.81</c:v>
                </c:pt>
                <c:pt idx="29">
                  <c:v>105.93</c:v>
                </c:pt>
                <c:pt idx="30">
                  <c:v>105.84</c:v>
                </c:pt>
                <c:pt idx="31">
                  <c:v>106.13</c:v>
                </c:pt>
                <c:pt idx="32">
                  <c:v>106.8</c:v>
                </c:pt>
                <c:pt idx="33">
                  <c:v>107.25</c:v>
                </c:pt>
                <c:pt idx="34">
                  <c:v>107.09</c:v>
                </c:pt>
                <c:pt idx="35">
                  <c:v>106.45</c:v>
                </c:pt>
                <c:pt idx="36">
                  <c:v>106.58</c:v>
                </c:pt>
                <c:pt idx="37">
                  <c:v>107.02</c:v>
                </c:pt>
                <c:pt idx="38">
                  <c:v>106.55</c:v>
                </c:pt>
                <c:pt idx="39">
                  <c:v>105.9</c:v>
                </c:pt>
                <c:pt idx="40">
                  <c:v>106.22</c:v>
                </c:pt>
                <c:pt idx="41">
                  <c:v>106.94</c:v>
                </c:pt>
                <c:pt idx="42">
                  <c:v>106.53</c:v>
                </c:pt>
                <c:pt idx="43">
                  <c:v>106.4</c:v>
                </c:pt>
                <c:pt idx="44">
                  <c:v>106.65</c:v>
                </c:pt>
                <c:pt idx="45">
                  <c:v>107.64</c:v>
                </c:pt>
                <c:pt idx="46">
                  <c:v>107.67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708816"/>
        <c:axId val="736709376"/>
      </c:lineChart>
      <c:dateAx>
        <c:axId val="73670881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736709376"/>
        <c:crosses val="autoZero"/>
        <c:auto val="1"/>
        <c:lblOffset val="100"/>
        <c:baseTimeUnit val="months"/>
        <c:majorUnit val="12"/>
        <c:majorTimeUnit val="months"/>
      </c:dateAx>
      <c:valAx>
        <c:axId val="736709376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7367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Danmörk</a:t>
            </a:r>
          </a:p>
        </c:rich>
      </c:tx>
      <c:layout>
        <c:manualLayout>
          <c:xMode val="edge"/>
          <c:yMode val="edge"/>
          <c:x val="0.400260202351312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2521080673146262"/>
          <c:y val="0.15948911389160997"/>
          <c:w val="0.81243235954223836"/>
          <c:h val="0.498922289171434"/>
        </c:manualLayout>
      </c:layout>
      <c:lineChart>
        <c:grouping val="standard"/>
        <c:varyColors val="0"/>
        <c:ser>
          <c:idx val="0"/>
          <c:order val="0"/>
          <c:tx>
            <c:strRef>
              <c:f>Data!$B$16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Data!$W$15:$BR$15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Data!$W$16:$BR$16</c:f>
              <c:numCache>
                <c:formatCode>#,##0.0</c:formatCode>
                <c:ptCount val="48"/>
                <c:pt idx="0">
                  <c:v>85.7</c:v>
                </c:pt>
                <c:pt idx="1">
                  <c:v>86.3</c:v>
                </c:pt>
                <c:pt idx="2">
                  <c:v>87.1</c:v>
                </c:pt>
                <c:pt idx="3">
                  <c:v>87.5</c:v>
                </c:pt>
                <c:pt idx="4">
                  <c:v>88.5</c:v>
                </c:pt>
                <c:pt idx="5">
                  <c:v>90.3</c:v>
                </c:pt>
                <c:pt idx="6">
                  <c:v>91.5</c:v>
                </c:pt>
                <c:pt idx="7">
                  <c:v>92.5</c:v>
                </c:pt>
                <c:pt idx="8">
                  <c:v>94.3</c:v>
                </c:pt>
                <c:pt idx="9">
                  <c:v>96.2</c:v>
                </c:pt>
                <c:pt idx="10">
                  <c:v>97.5</c:v>
                </c:pt>
                <c:pt idx="11">
                  <c:v>97.8</c:v>
                </c:pt>
                <c:pt idx="12">
                  <c:v>98.3</c:v>
                </c:pt>
                <c:pt idx="13">
                  <c:v>99.1</c:v>
                </c:pt>
                <c:pt idx="14">
                  <c:v>99.9</c:v>
                </c:pt>
                <c:pt idx="15">
                  <c:v>99.7</c:v>
                </c:pt>
                <c:pt idx="16">
                  <c:v>98.8</c:v>
                </c:pt>
                <c:pt idx="17">
                  <c:v>99.1</c:v>
                </c:pt>
                <c:pt idx="18">
                  <c:v>98.7</c:v>
                </c:pt>
                <c:pt idx="19">
                  <c:v>98.8</c:v>
                </c:pt>
                <c:pt idx="20">
                  <c:v>99.1</c:v>
                </c:pt>
                <c:pt idx="21">
                  <c:v>99.7</c:v>
                </c:pt>
                <c:pt idx="22">
                  <c:v>100.2</c:v>
                </c:pt>
                <c:pt idx="23">
                  <c:v>101</c:v>
                </c:pt>
                <c:pt idx="24">
                  <c:v>101.9</c:v>
                </c:pt>
                <c:pt idx="25">
                  <c:v>103.6</c:v>
                </c:pt>
                <c:pt idx="26">
                  <c:v>104.3</c:v>
                </c:pt>
                <c:pt idx="27">
                  <c:v>104.6</c:v>
                </c:pt>
                <c:pt idx="28">
                  <c:v>105.3</c:v>
                </c:pt>
                <c:pt idx="29">
                  <c:v>106.3</c:v>
                </c:pt>
                <c:pt idx="30">
                  <c:v>106.5</c:v>
                </c:pt>
                <c:pt idx="31">
                  <c:v>107.1</c:v>
                </c:pt>
                <c:pt idx="32">
                  <c:v>106.7</c:v>
                </c:pt>
                <c:pt idx="33">
                  <c:v>107.9</c:v>
                </c:pt>
                <c:pt idx="34">
                  <c:v>108.3</c:v>
                </c:pt>
                <c:pt idx="35">
                  <c:v>108.4</c:v>
                </c:pt>
                <c:pt idx="36">
                  <c:v>108.7</c:v>
                </c:pt>
                <c:pt idx="37">
                  <c:v>109.3</c:v>
                </c:pt>
                <c:pt idx="38">
                  <c:v>109.9</c:v>
                </c:pt>
                <c:pt idx="39">
                  <c:v>110.3</c:v>
                </c:pt>
                <c:pt idx="40">
                  <c:v>110</c:v>
                </c:pt>
                <c:pt idx="41">
                  <c:v>111.9</c:v>
                </c:pt>
                <c:pt idx="42">
                  <c:v>111.9</c:v>
                </c:pt>
                <c:pt idx="43">
                  <c:v>112.7</c:v>
                </c:pt>
                <c:pt idx="44">
                  <c:v>112.9</c:v>
                </c:pt>
                <c:pt idx="45">
                  <c:v>113.5</c:v>
                </c:pt>
                <c:pt idx="46">
                  <c:v>113.4</c:v>
                </c:pt>
                <c:pt idx="47">
                  <c:v>114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Data!$B$17</c:f>
              <c:strCache>
                <c:ptCount val="1"/>
                <c:pt idx="0">
                  <c:v>Fasteignaverð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Data!$W$15:$BR$15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Data!$W$17:$BR$17</c:f>
              <c:numCache>
                <c:formatCode>#,##0.00</c:formatCode>
                <c:ptCount val="48"/>
                <c:pt idx="0">
                  <c:v>83.27</c:v>
                </c:pt>
                <c:pt idx="1">
                  <c:v>87.64</c:v>
                </c:pt>
                <c:pt idx="2">
                  <c:v>94.37</c:v>
                </c:pt>
                <c:pt idx="3">
                  <c:v>100.58</c:v>
                </c:pt>
                <c:pt idx="4">
                  <c:v>107.74</c:v>
                </c:pt>
                <c:pt idx="5">
                  <c:v>114.32</c:v>
                </c:pt>
                <c:pt idx="6">
                  <c:v>116.55</c:v>
                </c:pt>
                <c:pt idx="7">
                  <c:v>115.36</c:v>
                </c:pt>
                <c:pt idx="8">
                  <c:v>115.83</c:v>
                </c:pt>
                <c:pt idx="9">
                  <c:v>117.37</c:v>
                </c:pt>
                <c:pt idx="10">
                  <c:v>117.56</c:v>
                </c:pt>
                <c:pt idx="11">
                  <c:v>115.35</c:v>
                </c:pt>
                <c:pt idx="12">
                  <c:v>113.88</c:v>
                </c:pt>
                <c:pt idx="13">
                  <c:v>114.23</c:v>
                </c:pt>
                <c:pt idx="14">
                  <c:v>111.31</c:v>
                </c:pt>
                <c:pt idx="15">
                  <c:v>102.63</c:v>
                </c:pt>
                <c:pt idx="16">
                  <c:v>96.12</c:v>
                </c:pt>
                <c:pt idx="17">
                  <c:v>97.27</c:v>
                </c:pt>
                <c:pt idx="18">
                  <c:v>98.04</c:v>
                </c:pt>
                <c:pt idx="19">
                  <c:v>97.67</c:v>
                </c:pt>
                <c:pt idx="20">
                  <c:v>98.3</c:v>
                </c:pt>
                <c:pt idx="21">
                  <c:v>100.38</c:v>
                </c:pt>
                <c:pt idx="22">
                  <c:v>101.19</c:v>
                </c:pt>
                <c:pt idx="23">
                  <c:v>100.14</c:v>
                </c:pt>
                <c:pt idx="24">
                  <c:v>99.17</c:v>
                </c:pt>
                <c:pt idx="25">
                  <c:v>101.41</c:v>
                </c:pt>
                <c:pt idx="26">
                  <c:v>98.06</c:v>
                </c:pt>
                <c:pt idx="27">
                  <c:v>94.57</c:v>
                </c:pt>
                <c:pt idx="28">
                  <c:v>94.58</c:v>
                </c:pt>
                <c:pt idx="29">
                  <c:v>95.96</c:v>
                </c:pt>
                <c:pt idx="30">
                  <c:v>96.25</c:v>
                </c:pt>
                <c:pt idx="31">
                  <c:v>95.8</c:v>
                </c:pt>
                <c:pt idx="32">
                  <c:v>97.1</c:v>
                </c:pt>
                <c:pt idx="33">
                  <c:v>100.56</c:v>
                </c:pt>
                <c:pt idx="34">
                  <c:v>100.61</c:v>
                </c:pt>
                <c:pt idx="35">
                  <c:v>99.21</c:v>
                </c:pt>
                <c:pt idx="36">
                  <c:v>100.62</c:v>
                </c:pt>
                <c:pt idx="37">
                  <c:v>104.44</c:v>
                </c:pt>
                <c:pt idx="38">
                  <c:v>103.91</c:v>
                </c:pt>
                <c:pt idx="39">
                  <c:v>103.5</c:v>
                </c:pt>
                <c:pt idx="40">
                  <c:v>107.78</c:v>
                </c:pt>
                <c:pt idx="41">
                  <c:v>111.43</c:v>
                </c:pt>
                <c:pt idx="42">
                  <c:v>111.21</c:v>
                </c:pt>
                <c:pt idx="43">
                  <c:v>110.8</c:v>
                </c:pt>
                <c:pt idx="44">
                  <c:v>113.47</c:v>
                </c:pt>
                <c:pt idx="45">
                  <c:v>115.91</c:v>
                </c:pt>
                <c:pt idx="46">
                  <c:v>116.97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364448"/>
        <c:axId val="1034365008"/>
      </c:lineChart>
      <c:dateAx>
        <c:axId val="103436444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4365008"/>
        <c:crosses val="autoZero"/>
        <c:auto val="1"/>
        <c:lblOffset val="100"/>
        <c:baseTimeUnit val="months"/>
        <c:majorUnit val="12"/>
        <c:majorTimeUnit val="months"/>
      </c:dateAx>
      <c:valAx>
        <c:axId val="1034365008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436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876569403305552E-2"/>
          <c:y val="0.81245413835719704"/>
          <c:w val="0.90429692699634123"/>
          <c:h val="0.13637021190345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Noregur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Data!$B$25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Data!$W$24:$BR$24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Data!$W$25:$BR$25</c:f>
              <c:numCache>
                <c:formatCode>#,##0.0</c:formatCode>
                <c:ptCount val="48"/>
                <c:pt idx="0">
                  <c:v>79.7</c:v>
                </c:pt>
                <c:pt idx="1">
                  <c:v>80.2</c:v>
                </c:pt>
                <c:pt idx="2">
                  <c:v>80.599999999999994</c:v>
                </c:pt>
                <c:pt idx="3">
                  <c:v>81.400000000000006</c:v>
                </c:pt>
                <c:pt idx="4">
                  <c:v>82</c:v>
                </c:pt>
                <c:pt idx="5">
                  <c:v>82.8</c:v>
                </c:pt>
                <c:pt idx="6">
                  <c:v>83.5</c:v>
                </c:pt>
                <c:pt idx="7">
                  <c:v>85.5</c:v>
                </c:pt>
                <c:pt idx="8">
                  <c:v>87.1</c:v>
                </c:pt>
                <c:pt idx="9">
                  <c:v>89.3</c:v>
                </c:pt>
                <c:pt idx="10">
                  <c:v>90.1</c:v>
                </c:pt>
                <c:pt idx="11">
                  <c:v>91.9</c:v>
                </c:pt>
                <c:pt idx="12">
                  <c:v>93.4</c:v>
                </c:pt>
                <c:pt idx="13">
                  <c:v>94.3</c:v>
                </c:pt>
                <c:pt idx="14">
                  <c:v>95</c:v>
                </c:pt>
                <c:pt idx="15">
                  <c:v>96.1</c:v>
                </c:pt>
                <c:pt idx="16">
                  <c:v>96.3</c:v>
                </c:pt>
                <c:pt idx="17">
                  <c:v>96.4</c:v>
                </c:pt>
                <c:pt idx="18">
                  <c:v>97.1</c:v>
                </c:pt>
                <c:pt idx="19">
                  <c:v>97.9</c:v>
                </c:pt>
                <c:pt idx="20">
                  <c:v>98.6</c:v>
                </c:pt>
                <c:pt idx="21">
                  <c:v>99.9</c:v>
                </c:pt>
                <c:pt idx="22">
                  <c:v>100.3</c:v>
                </c:pt>
                <c:pt idx="23">
                  <c:v>101.3</c:v>
                </c:pt>
                <c:pt idx="24">
                  <c:v>102.4</c:v>
                </c:pt>
                <c:pt idx="25">
                  <c:v>103.5</c:v>
                </c:pt>
                <c:pt idx="26">
                  <c:v>103.9</c:v>
                </c:pt>
                <c:pt idx="27">
                  <c:v>104.9</c:v>
                </c:pt>
                <c:pt idx="28">
                  <c:v>105.7</c:v>
                </c:pt>
                <c:pt idx="29">
                  <c:v>106.6</c:v>
                </c:pt>
                <c:pt idx="30">
                  <c:v>107.2</c:v>
                </c:pt>
                <c:pt idx="31">
                  <c:v>108</c:v>
                </c:pt>
                <c:pt idx="32">
                  <c:v>108.9</c:v>
                </c:pt>
                <c:pt idx="33">
                  <c:v>109.6</c:v>
                </c:pt>
                <c:pt idx="34">
                  <c:v>110.3</c:v>
                </c:pt>
                <c:pt idx="35">
                  <c:v>111</c:v>
                </c:pt>
                <c:pt idx="36">
                  <c:v>112</c:v>
                </c:pt>
                <c:pt idx="37">
                  <c:v>113.6</c:v>
                </c:pt>
                <c:pt idx="38">
                  <c:v>114.1</c:v>
                </c:pt>
                <c:pt idx="39">
                  <c:v>114.7</c:v>
                </c:pt>
                <c:pt idx="40">
                  <c:v>115.6</c:v>
                </c:pt>
                <c:pt idx="41">
                  <c:v>116.5</c:v>
                </c:pt>
                <c:pt idx="42">
                  <c:v>116.8</c:v>
                </c:pt>
                <c:pt idx="43">
                  <c:v>117.2</c:v>
                </c:pt>
                <c:pt idx="44">
                  <c:v>118</c:v>
                </c:pt>
                <c:pt idx="45">
                  <c:v>119.8</c:v>
                </c:pt>
                <c:pt idx="46">
                  <c:v>120.4</c:v>
                </c:pt>
                <c:pt idx="47">
                  <c:v>121.1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Data!$B$26</c:f>
              <c:strCache>
                <c:ptCount val="1"/>
                <c:pt idx="0">
                  <c:v>Fasteignaverð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Data!$W$24:$BR$24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Data!$W$26:$BR$26</c:f>
              <c:numCache>
                <c:formatCode>#,##0.00</c:formatCode>
                <c:ptCount val="48"/>
                <c:pt idx="0">
                  <c:v>69.8</c:v>
                </c:pt>
                <c:pt idx="1">
                  <c:v>71.739999999999995</c:v>
                </c:pt>
                <c:pt idx="2">
                  <c:v>72.38</c:v>
                </c:pt>
                <c:pt idx="3">
                  <c:v>72.45</c:v>
                </c:pt>
                <c:pt idx="4">
                  <c:v>76.959999999999994</c:v>
                </c:pt>
                <c:pt idx="5">
                  <c:v>80.760000000000005</c:v>
                </c:pt>
                <c:pt idx="6">
                  <c:v>83.41</c:v>
                </c:pt>
                <c:pt idx="7">
                  <c:v>84.41</c:v>
                </c:pt>
                <c:pt idx="8">
                  <c:v>89.71</c:v>
                </c:pt>
                <c:pt idx="9">
                  <c:v>93.07</c:v>
                </c:pt>
                <c:pt idx="10">
                  <c:v>92.93</c:v>
                </c:pt>
                <c:pt idx="11">
                  <c:v>90.85</c:v>
                </c:pt>
                <c:pt idx="12">
                  <c:v>93</c:v>
                </c:pt>
                <c:pt idx="13">
                  <c:v>94.15</c:v>
                </c:pt>
                <c:pt idx="14">
                  <c:v>90.93</c:v>
                </c:pt>
                <c:pt idx="15">
                  <c:v>84.55</c:v>
                </c:pt>
                <c:pt idx="16">
                  <c:v>88.06</c:v>
                </c:pt>
                <c:pt idx="17">
                  <c:v>92.72</c:v>
                </c:pt>
                <c:pt idx="18">
                  <c:v>94.36</c:v>
                </c:pt>
                <c:pt idx="19">
                  <c:v>94.36</c:v>
                </c:pt>
                <c:pt idx="20">
                  <c:v>97.58</c:v>
                </c:pt>
                <c:pt idx="21">
                  <c:v>101.16</c:v>
                </c:pt>
                <c:pt idx="22">
                  <c:v>100.66</c:v>
                </c:pt>
                <c:pt idx="23">
                  <c:v>100.59</c:v>
                </c:pt>
                <c:pt idx="24">
                  <c:v>105.75</c:v>
                </c:pt>
                <c:pt idx="25">
                  <c:v>108.44</c:v>
                </c:pt>
                <c:pt idx="26">
                  <c:v>108.86</c:v>
                </c:pt>
                <c:pt idx="27">
                  <c:v>109.61</c:v>
                </c:pt>
                <c:pt idx="28">
                  <c:v>112.28</c:v>
                </c:pt>
                <c:pt idx="29">
                  <c:v>115.92</c:v>
                </c:pt>
                <c:pt idx="30">
                  <c:v>116.52</c:v>
                </c:pt>
                <c:pt idx="31">
                  <c:v>117.11</c:v>
                </c:pt>
                <c:pt idx="32">
                  <c:v>120.38</c:v>
                </c:pt>
                <c:pt idx="33">
                  <c:v>121.75</c:v>
                </c:pt>
                <c:pt idx="34">
                  <c:v>121.1</c:v>
                </c:pt>
                <c:pt idx="35">
                  <c:v>118.47</c:v>
                </c:pt>
                <c:pt idx="36">
                  <c:v>120</c:v>
                </c:pt>
                <c:pt idx="37">
                  <c:v>124.41</c:v>
                </c:pt>
                <c:pt idx="38">
                  <c:v>125.24</c:v>
                </c:pt>
                <c:pt idx="39">
                  <c:v>125.23</c:v>
                </c:pt>
                <c:pt idx="40">
                  <c:v>129.72999999999999</c:v>
                </c:pt>
                <c:pt idx="41">
                  <c:v>132.85</c:v>
                </c:pt>
                <c:pt idx="42">
                  <c:v>133.22</c:v>
                </c:pt>
                <c:pt idx="43">
                  <c:v>132.13999999999999</c:v>
                </c:pt>
                <c:pt idx="44">
                  <c:v>135.76</c:v>
                </c:pt>
                <c:pt idx="45">
                  <c:v>141.47</c:v>
                </c:pt>
                <c:pt idx="46">
                  <c:v>145.13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422960"/>
        <c:axId val="863423520"/>
      </c:lineChart>
      <c:dateAx>
        <c:axId val="86342296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3423520"/>
        <c:crosses val="autoZero"/>
        <c:auto val="1"/>
        <c:lblOffset val="100"/>
        <c:baseTimeUnit val="months"/>
        <c:majorUnit val="12"/>
        <c:majorTimeUnit val="months"/>
      </c:dateAx>
      <c:valAx>
        <c:axId val="863423520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342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Svíþjóð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Data!$B$22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Data!$W$21:$BR$21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Data!$W$22:$BR$22</c:f>
              <c:numCache>
                <c:formatCode>#,##0.0</c:formatCode>
                <c:ptCount val="48"/>
                <c:pt idx="0">
                  <c:v>80.8</c:v>
                </c:pt>
                <c:pt idx="1">
                  <c:v>81.7</c:v>
                </c:pt>
                <c:pt idx="2">
                  <c:v>82.3</c:v>
                </c:pt>
                <c:pt idx="3">
                  <c:v>82.6</c:v>
                </c:pt>
                <c:pt idx="4">
                  <c:v>83.8</c:v>
                </c:pt>
                <c:pt idx="5">
                  <c:v>85.5</c:v>
                </c:pt>
                <c:pt idx="6">
                  <c:v>86.8</c:v>
                </c:pt>
                <c:pt idx="7">
                  <c:v>87.7</c:v>
                </c:pt>
                <c:pt idx="8">
                  <c:v>89.2</c:v>
                </c:pt>
                <c:pt idx="9">
                  <c:v>90.9</c:v>
                </c:pt>
                <c:pt idx="10">
                  <c:v>92.2</c:v>
                </c:pt>
                <c:pt idx="11">
                  <c:v>92.5</c:v>
                </c:pt>
                <c:pt idx="12">
                  <c:v>93.4</c:v>
                </c:pt>
                <c:pt idx="13">
                  <c:v>95.6</c:v>
                </c:pt>
                <c:pt idx="14">
                  <c:v>97.2</c:v>
                </c:pt>
                <c:pt idx="15">
                  <c:v>96.4</c:v>
                </c:pt>
                <c:pt idx="16">
                  <c:v>96.9</c:v>
                </c:pt>
                <c:pt idx="17">
                  <c:v>97.4</c:v>
                </c:pt>
                <c:pt idx="18">
                  <c:v>97.6</c:v>
                </c:pt>
                <c:pt idx="19">
                  <c:v>98.3</c:v>
                </c:pt>
                <c:pt idx="20">
                  <c:v>98.8</c:v>
                </c:pt>
                <c:pt idx="21">
                  <c:v>100.2</c:v>
                </c:pt>
                <c:pt idx="22">
                  <c:v>100.3</c:v>
                </c:pt>
                <c:pt idx="23">
                  <c:v>100.7</c:v>
                </c:pt>
                <c:pt idx="24">
                  <c:v>101.6</c:v>
                </c:pt>
                <c:pt idx="25">
                  <c:v>102.9</c:v>
                </c:pt>
                <c:pt idx="26">
                  <c:v>103.6</c:v>
                </c:pt>
                <c:pt idx="27">
                  <c:v>104</c:v>
                </c:pt>
                <c:pt idx="28">
                  <c:v>104.8</c:v>
                </c:pt>
                <c:pt idx="29">
                  <c:v>105.7</c:v>
                </c:pt>
                <c:pt idx="30">
                  <c:v>106.2</c:v>
                </c:pt>
                <c:pt idx="31">
                  <c:v>105.9</c:v>
                </c:pt>
                <c:pt idx="32">
                  <c:v>106.9</c:v>
                </c:pt>
                <c:pt idx="33">
                  <c:v>107.2</c:v>
                </c:pt>
                <c:pt idx="34">
                  <c:v>107.7</c:v>
                </c:pt>
                <c:pt idx="35">
                  <c:v>107.9</c:v>
                </c:pt>
                <c:pt idx="36">
                  <c:v>108.3</c:v>
                </c:pt>
                <c:pt idx="37">
                  <c:v>107.7</c:v>
                </c:pt>
                <c:pt idx="38">
                  <c:v>108.4</c:v>
                </c:pt>
                <c:pt idx="39">
                  <c:v>108.6</c:v>
                </c:pt>
                <c:pt idx="40">
                  <c:v>109.8</c:v>
                </c:pt>
                <c:pt idx="41">
                  <c:v>110.7</c:v>
                </c:pt>
                <c:pt idx="42">
                  <c:v>111.1</c:v>
                </c:pt>
                <c:pt idx="43">
                  <c:v>111.6</c:v>
                </c:pt>
                <c:pt idx="44">
                  <c:v>111.9</c:v>
                </c:pt>
                <c:pt idx="45">
                  <c:v>112.9</c:v>
                </c:pt>
                <c:pt idx="46">
                  <c:v>113.8</c:v>
                </c:pt>
                <c:pt idx="47">
                  <c:v>114.3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Data!$B$23</c:f>
              <c:strCache>
                <c:ptCount val="1"/>
                <c:pt idx="0">
                  <c:v>Fasteignaverð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Data!$W$21:$BR$21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Data!$W$23:$BR$23</c:f>
              <c:numCache>
                <c:formatCode>#,##0.00</c:formatCode>
                <c:ptCount val="48"/>
                <c:pt idx="0">
                  <c:v>66.78</c:v>
                </c:pt>
                <c:pt idx="1">
                  <c:v>69.040000000000006</c:v>
                </c:pt>
                <c:pt idx="2">
                  <c:v>71.739999999999995</c:v>
                </c:pt>
                <c:pt idx="3">
                  <c:v>73.63</c:v>
                </c:pt>
                <c:pt idx="4">
                  <c:v>76.23</c:v>
                </c:pt>
                <c:pt idx="5">
                  <c:v>78.430000000000007</c:v>
                </c:pt>
                <c:pt idx="6">
                  <c:v>80.53</c:v>
                </c:pt>
                <c:pt idx="7">
                  <c:v>81</c:v>
                </c:pt>
                <c:pt idx="8">
                  <c:v>84.13</c:v>
                </c:pt>
                <c:pt idx="9">
                  <c:v>89.29</c:v>
                </c:pt>
                <c:pt idx="10">
                  <c:v>92.52</c:v>
                </c:pt>
                <c:pt idx="11">
                  <c:v>89.84</c:v>
                </c:pt>
                <c:pt idx="12">
                  <c:v>90.1</c:v>
                </c:pt>
                <c:pt idx="13">
                  <c:v>91.86</c:v>
                </c:pt>
                <c:pt idx="14">
                  <c:v>91.2</c:v>
                </c:pt>
                <c:pt idx="15">
                  <c:v>86.47</c:v>
                </c:pt>
                <c:pt idx="16">
                  <c:v>88.72</c:v>
                </c:pt>
                <c:pt idx="17">
                  <c:v>91.38</c:v>
                </c:pt>
                <c:pt idx="18">
                  <c:v>93.89</c:v>
                </c:pt>
                <c:pt idx="19">
                  <c:v>96.37</c:v>
                </c:pt>
                <c:pt idx="20">
                  <c:v>97.95</c:v>
                </c:pt>
                <c:pt idx="21">
                  <c:v>99.14</c:v>
                </c:pt>
                <c:pt idx="22">
                  <c:v>100.69</c:v>
                </c:pt>
                <c:pt idx="23">
                  <c:v>102.23</c:v>
                </c:pt>
                <c:pt idx="24">
                  <c:v>102.71</c:v>
                </c:pt>
                <c:pt idx="25">
                  <c:v>103.32</c:v>
                </c:pt>
                <c:pt idx="26">
                  <c:v>103.05</c:v>
                </c:pt>
                <c:pt idx="27">
                  <c:v>100.93</c:v>
                </c:pt>
                <c:pt idx="28">
                  <c:v>102.38</c:v>
                </c:pt>
                <c:pt idx="29">
                  <c:v>103.47</c:v>
                </c:pt>
                <c:pt idx="30">
                  <c:v>104.26</c:v>
                </c:pt>
                <c:pt idx="31">
                  <c:v>104.73</c:v>
                </c:pt>
                <c:pt idx="32">
                  <c:v>106.69</c:v>
                </c:pt>
                <c:pt idx="33">
                  <c:v>108.42</c:v>
                </c:pt>
                <c:pt idx="34">
                  <c:v>110.38</c:v>
                </c:pt>
                <c:pt idx="35">
                  <c:v>112.08</c:v>
                </c:pt>
                <c:pt idx="36">
                  <c:v>115.27</c:v>
                </c:pt>
                <c:pt idx="37">
                  <c:v>117.87</c:v>
                </c:pt>
                <c:pt idx="38">
                  <c:v>121.8</c:v>
                </c:pt>
                <c:pt idx="39">
                  <c:v>123.74</c:v>
                </c:pt>
                <c:pt idx="40">
                  <c:v>128.59</c:v>
                </c:pt>
                <c:pt idx="41">
                  <c:v>133.21</c:v>
                </c:pt>
                <c:pt idx="42">
                  <c:v>138.43</c:v>
                </c:pt>
                <c:pt idx="43">
                  <c:v>141.25</c:v>
                </c:pt>
                <c:pt idx="44">
                  <c:v>144.63999999999999</c:v>
                </c:pt>
                <c:pt idx="45">
                  <c:v>144.82</c:v>
                </c:pt>
                <c:pt idx="46">
                  <c:v>148.28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426320"/>
        <c:axId val="863426880"/>
      </c:lineChart>
      <c:dateAx>
        <c:axId val="86342632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3426880"/>
        <c:crosses val="autoZero"/>
        <c:auto val="1"/>
        <c:lblOffset val="100"/>
        <c:baseTimeUnit val="months"/>
        <c:majorUnit val="12"/>
        <c:majorTimeUnit val="months"/>
      </c:dateAx>
      <c:valAx>
        <c:axId val="863426880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342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Ísland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Data!$B$13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Data!$W$12:$BR$12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Data!$W$13:$BR$13</c:f>
              <c:numCache>
                <c:formatCode>#,##0.0</c:formatCode>
                <c:ptCount val="48"/>
                <c:pt idx="0">
                  <c:v>61.539284234538336</c:v>
                </c:pt>
                <c:pt idx="1">
                  <c:v>61.565496260620549</c:v>
                </c:pt>
                <c:pt idx="2">
                  <c:v>61.880040573607225</c:v>
                </c:pt>
                <c:pt idx="3">
                  <c:v>62.247008938758349</c:v>
                </c:pt>
                <c:pt idx="4">
                  <c:v>63.983555666705591</c:v>
                </c:pt>
                <c:pt idx="5">
                  <c:v>65.536618212077286</c:v>
                </c:pt>
                <c:pt idx="6">
                  <c:v>69.029370687533458</c:v>
                </c:pt>
                <c:pt idx="7">
                  <c:v>69.848496502602899</c:v>
                </c:pt>
                <c:pt idx="8">
                  <c:v>72.194472836961822</c:v>
                </c:pt>
                <c:pt idx="9">
                  <c:v>72.830114469455722</c:v>
                </c:pt>
                <c:pt idx="10">
                  <c:v>73.662346297566287</c:v>
                </c:pt>
                <c:pt idx="11">
                  <c:v>74.199692832251884</c:v>
                </c:pt>
                <c:pt idx="12">
                  <c:v>76.67672929702195</c:v>
                </c:pt>
                <c:pt idx="13">
                  <c:v>83.164205752372069</c:v>
                </c:pt>
                <c:pt idx="14">
                  <c:v>87.148433716869889</c:v>
                </c:pt>
                <c:pt idx="15">
                  <c:v>93.852159387398331</c:v>
                </c:pt>
                <c:pt idx="16">
                  <c:v>96.545445067346705</c:v>
                </c:pt>
                <c:pt idx="17">
                  <c:v>93.511403048329441</c:v>
                </c:pt>
                <c:pt idx="18">
                  <c:v>96.578210099949473</c:v>
                </c:pt>
                <c:pt idx="19">
                  <c:v>98.216461730088398</c:v>
                </c:pt>
                <c:pt idx="20">
                  <c:v>99.500851008117337</c:v>
                </c:pt>
                <c:pt idx="21">
                  <c:v>100.10310290652004</c:v>
                </c:pt>
                <c:pt idx="22">
                  <c:v>101.03921183555904</c:v>
                </c:pt>
                <c:pt idx="23">
                  <c:v>99.356834249803612</c:v>
                </c:pt>
                <c:pt idx="24">
                  <c:v>100.32668067303082</c:v>
                </c:pt>
                <c:pt idx="25">
                  <c:v>106.39477383457402</c:v>
                </c:pt>
                <c:pt idx="26">
                  <c:v>109.22567690777774</c:v>
                </c:pt>
                <c:pt idx="27">
                  <c:v>110.09722808540759</c:v>
                </c:pt>
                <c:pt idx="28">
                  <c:v>110.86393100106697</c:v>
                </c:pt>
                <c:pt idx="29">
                  <c:v>113.39994833747868</c:v>
                </c:pt>
                <c:pt idx="30">
                  <c:v>113.30820610825447</c:v>
                </c:pt>
                <c:pt idx="31">
                  <c:v>113.70138709064386</c:v>
                </c:pt>
                <c:pt idx="32">
                  <c:v>116.06047298498029</c:v>
                </c:pt>
                <c:pt idx="33">
                  <c:v>116.72888065504227</c:v>
                </c:pt>
                <c:pt idx="34">
                  <c:v>116.87304701525173</c:v>
                </c:pt>
                <c:pt idx="35">
                  <c:v>117.31209911225322</c:v>
                </c:pt>
                <c:pt idx="36">
                  <c:v>117.47592452158214</c:v>
                </c:pt>
                <c:pt idx="37">
                  <c:v>118.60959635413828</c:v>
                </c:pt>
                <c:pt idx="38">
                  <c:v>118.86516399269136</c:v>
                </c:pt>
                <c:pt idx="39">
                  <c:v>118.95690622191555</c:v>
                </c:pt>
                <c:pt idx="40">
                  <c:v>121.34875719811778</c:v>
                </c:pt>
                <c:pt idx="41">
                  <c:v>121.54534768931248</c:v>
                </c:pt>
                <c:pt idx="42">
                  <c:v>126.00795183943225</c:v>
                </c:pt>
                <c:pt idx="43">
                  <c:v>126.17177724876119</c:v>
                </c:pt>
                <c:pt idx="44">
                  <c:v>126.1848832815075</c:v>
                </c:pt>
                <c:pt idx="45">
                  <c:v>129.5531336973101</c:v>
                </c:pt>
                <c:pt idx="46">
                  <c:v>129.48105051720538</c:v>
                </c:pt>
                <c:pt idx="47">
                  <c:v>128.45877996299291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Data!$B$14</c:f>
              <c:strCache>
                <c:ptCount val="1"/>
                <c:pt idx="0">
                  <c:v>Fasteignaverð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Data!$W$12:$BR$12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Data!$W$14:$BR$14</c:f>
              <c:numCache>
                <c:formatCode>#,##0.00</c:formatCode>
                <c:ptCount val="48"/>
                <c:pt idx="0">
                  <c:v>74.430000000000007</c:v>
                </c:pt>
                <c:pt idx="1">
                  <c:v>82.35</c:v>
                </c:pt>
                <c:pt idx="2">
                  <c:v>88.04</c:v>
                </c:pt>
                <c:pt idx="3">
                  <c:v>91.74</c:v>
                </c:pt>
                <c:pt idx="4">
                  <c:v>94.96</c:v>
                </c:pt>
                <c:pt idx="5">
                  <c:v>98.35</c:v>
                </c:pt>
                <c:pt idx="6">
                  <c:v>99.96</c:v>
                </c:pt>
                <c:pt idx="7">
                  <c:v>99.91</c:v>
                </c:pt>
                <c:pt idx="8">
                  <c:v>100.45</c:v>
                </c:pt>
                <c:pt idx="9">
                  <c:v>105.27</c:v>
                </c:pt>
                <c:pt idx="10">
                  <c:v>110.26</c:v>
                </c:pt>
                <c:pt idx="11">
                  <c:v>114.13</c:v>
                </c:pt>
                <c:pt idx="12">
                  <c:v>115.46</c:v>
                </c:pt>
                <c:pt idx="13">
                  <c:v>115.01</c:v>
                </c:pt>
                <c:pt idx="14">
                  <c:v>114.48</c:v>
                </c:pt>
                <c:pt idx="15">
                  <c:v>111.91</c:v>
                </c:pt>
                <c:pt idx="16">
                  <c:v>107.59</c:v>
                </c:pt>
                <c:pt idx="17">
                  <c:v>102.35</c:v>
                </c:pt>
                <c:pt idx="18">
                  <c:v>100.12</c:v>
                </c:pt>
                <c:pt idx="19">
                  <c:v>102.45</c:v>
                </c:pt>
                <c:pt idx="20">
                  <c:v>99.35</c:v>
                </c:pt>
                <c:pt idx="21">
                  <c:v>99.74</c:v>
                </c:pt>
                <c:pt idx="22">
                  <c:v>99.97</c:v>
                </c:pt>
                <c:pt idx="23">
                  <c:v>100.94</c:v>
                </c:pt>
                <c:pt idx="24">
                  <c:v>100.54</c:v>
                </c:pt>
                <c:pt idx="25">
                  <c:v>103.81</c:v>
                </c:pt>
                <c:pt idx="26">
                  <c:v>106.01</c:v>
                </c:pt>
                <c:pt idx="27">
                  <c:v>108.18</c:v>
                </c:pt>
                <c:pt idx="28">
                  <c:v>109.39</c:v>
                </c:pt>
                <c:pt idx="29">
                  <c:v>111.7</c:v>
                </c:pt>
                <c:pt idx="30">
                  <c:v>113.1</c:v>
                </c:pt>
                <c:pt idx="31">
                  <c:v>113.26</c:v>
                </c:pt>
                <c:pt idx="32">
                  <c:v>114.02</c:v>
                </c:pt>
                <c:pt idx="33">
                  <c:v>117.12</c:v>
                </c:pt>
                <c:pt idx="34">
                  <c:v>120.01</c:v>
                </c:pt>
                <c:pt idx="35">
                  <c:v>122.09</c:v>
                </c:pt>
                <c:pt idx="36">
                  <c:v>124.88</c:v>
                </c:pt>
                <c:pt idx="37">
                  <c:v>127.82</c:v>
                </c:pt>
                <c:pt idx="38">
                  <c:v>129.1</c:v>
                </c:pt>
                <c:pt idx="39">
                  <c:v>131.30000000000001</c:v>
                </c:pt>
                <c:pt idx="40">
                  <c:v>135.04</c:v>
                </c:pt>
                <c:pt idx="41">
                  <c:v>138.05000000000001</c:v>
                </c:pt>
                <c:pt idx="42">
                  <c:v>139.6</c:v>
                </c:pt>
                <c:pt idx="43">
                  <c:v>142.69999999999999</c:v>
                </c:pt>
                <c:pt idx="44">
                  <c:v>145.71</c:v>
                </c:pt>
                <c:pt idx="45">
                  <c:v>148.08000000000001</c:v>
                </c:pt>
                <c:pt idx="46">
                  <c:v>153.79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429680"/>
        <c:axId val="742053440"/>
      </c:lineChart>
      <c:dateAx>
        <c:axId val="86342968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742053440"/>
        <c:crosses val="autoZero"/>
        <c:auto val="1"/>
        <c:lblOffset val="100"/>
        <c:baseTimeUnit val="months"/>
        <c:majorUnit val="12"/>
        <c:majorTimeUnit val="months"/>
      </c:dateAx>
      <c:valAx>
        <c:axId val="742053440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6342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Fedra Sans Std Bold" panose="020B0803040000020004" pitchFamily="34" charset="0"/>
              </a:rPr>
              <a:t>Bretland</a:t>
            </a:r>
          </a:p>
        </c:rich>
      </c:tx>
      <c:layout>
        <c:manualLayout>
          <c:xMode val="edge"/>
          <c:yMode val="edge"/>
          <c:x val="0.389097112860892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Fedra Sans Std Light" panose="020B0303040000020004" pitchFamily="34" charset="0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0216688538932632"/>
          <c:y val="0.15046296296296297"/>
          <c:w val="0.86727755905511816"/>
          <c:h val="0.75402790129107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Vísitala byggingarkostnaðar</c:v>
                </c:pt>
              </c:strCache>
            </c:strRef>
          </c:tx>
          <c:spPr>
            <a:ln w="28575" cap="rnd">
              <a:solidFill>
                <a:srgbClr val="E4CC26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Sheet1!$C$9:$AX$9</c:f>
              <c:numCache>
                <c:formatCode>#,##0.0</c:formatCode>
                <c:ptCount val="48"/>
                <c:pt idx="0">
                  <c:v>83</c:v>
                </c:pt>
                <c:pt idx="1">
                  <c:v>84.2</c:v>
                </c:pt>
                <c:pt idx="2">
                  <c:v>86</c:v>
                </c:pt>
                <c:pt idx="3">
                  <c:v>87.6</c:v>
                </c:pt>
                <c:pt idx="4">
                  <c:v>88.6</c:v>
                </c:pt>
                <c:pt idx="5">
                  <c:v>90.5</c:v>
                </c:pt>
                <c:pt idx="6">
                  <c:v>90.5</c:v>
                </c:pt>
                <c:pt idx="7">
                  <c:v>90.6</c:v>
                </c:pt>
                <c:pt idx="8">
                  <c:v>91.2</c:v>
                </c:pt>
                <c:pt idx="9">
                  <c:v>92.6</c:v>
                </c:pt>
                <c:pt idx="10">
                  <c:v>93.4</c:v>
                </c:pt>
                <c:pt idx="11">
                  <c:v>94.2</c:v>
                </c:pt>
                <c:pt idx="12">
                  <c:v>95.1</c:v>
                </c:pt>
                <c:pt idx="13">
                  <c:v>97.1</c:v>
                </c:pt>
                <c:pt idx="14">
                  <c:v>98.5</c:v>
                </c:pt>
                <c:pt idx="15">
                  <c:v>100.2</c:v>
                </c:pt>
                <c:pt idx="16">
                  <c:v>101</c:v>
                </c:pt>
                <c:pt idx="17">
                  <c:v>101.2</c:v>
                </c:pt>
                <c:pt idx="18">
                  <c:v>99.7</c:v>
                </c:pt>
                <c:pt idx="19">
                  <c:v>99.5</c:v>
                </c:pt>
                <c:pt idx="20">
                  <c:v>99.7</c:v>
                </c:pt>
                <c:pt idx="21">
                  <c:v>100.2</c:v>
                </c:pt>
                <c:pt idx="22">
                  <c:v>100</c:v>
                </c:pt>
                <c:pt idx="23">
                  <c:v>100</c:v>
                </c:pt>
                <c:pt idx="24">
                  <c:v>100.3</c:v>
                </c:pt>
                <c:pt idx="25">
                  <c:v>100.8</c:v>
                </c:pt>
                <c:pt idx="26">
                  <c:v>101.6</c:v>
                </c:pt>
                <c:pt idx="27">
                  <c:v>102.6</c:v>
                </c:pt>
                <c:pt idx="28">
                  <c:v>103.3</c:v>
                </c:pt>
                <c:pt idx="29">
                  <c:v>103.5</c:v>
                </c:pt>
                <c:pt idx="30">
                  <c:v>103.9</c:v>
                </c:pt>
                <c:pt idx="31">
                  <c:v>104.3</c:v>
                </c:pt>
                <c:pt idx="32">
                  <c:v>104.7</c:v>
                </c:pt>
                <c:pt idx="33">
                  <c:v>105.3</c:v>
                </c:pt>
                <c:pt idx="34">
                  <c:v>106.6</c:v>
                </c:pt>
                <c:pt idx="35">
                  <c:v>108.5</c:v>
                </c:pt>
                <c:pt idx="36">
                  <c:v>110.8</c:v>
                </c:pt>
                <c:pt idx="37">
                  <c:v>110</c:v>
                </c:pt>
                <c:pt idx="38">
                  <c:v>110.6</c:v>
                </c:pt>
                <c:pt idx="39">
                  <c:v>110.9</c:v>
                </c:pt>
                <c:pt idx="40">
                  <c:v>112.3</c:v>
                </c:pt>
                <c:pt idx="41">
                  <c:v>112.6</c:v>
                </c:pt>
                <c:pt idx="42">
                  <c:v>113.9</c:v>
                </c:pt>
                <c:pt idx="43">
                  <c:v>114.1</c:v>
                </c:pt>
                <c:pt idx="44">
                  <c:v>116</c:v>
                </c:pt>
                <c:pt idx="45">
                  <c:v>116.9</c:v>
                </c:pt>
                <c:pt idx="46">
                  <c:v>117.9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Vísitala framleiðslukostnaðar</c:v>
                </c:pt>
              </c:strCache>
            </c:strRef>
          </c:tx>
          <c:spPr>
            <a:ln w="28575" cap="rnd">
              <a:solidFill>
                <a:srgbClr val="9E202D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Sheet1!$C$10:$AX$10</c:f>
              <c:numCache>
                <c:formatCode>#,##0.0</c:formatCode>
                <c:ptCount val="48"/>
                <c:pt idx="0">
                  <c:v>83</c:v>
                </c:pt>
                <c:pt idx="1">
                  <c:v>84.2</c:v>
                </c:pt>
                <c:pt idx="2">
                  <c:v>85.9</c:v>
                </c:pt>
                <c:pt idx="3">
                  <c:v>87.6</c:v>
                </c:pt>
                <c:pt idx="4">
                  <c:v>88.5</c:v>
                </c:pt>
                <c:pt idx="5">
                  <c:v>90.4</c:v>
                </c:pt>
                <c:pt idx="6">
                  <c:v>90.4</c:v>
                </c:pt>
                <c:pt idx="7">
                  <c:v>90.6</c:v>
                </c:pt>
                <c:pt idx="8">
                  <c:v>91.2</c:v>
                </c:pt>
                <c:pt idx="9">
                  <c:v>92.6</c:v>
                </c:pt>
                <c:pt idx="10">
                  <c:v>93.4</c:v>
                </c:pt>
                <c:pt idx="11">
                  <c:v>94.2</c:v>
                </c:pt>
                <c:pt idx="12">
                  <c:v>95.1</c:v>
                </c:pt>
                <c:pt idx="13">
                  <c:v>97.1</c:v>
                </c:pt>
                <c:pt idx="14">
                  <c:v>98.5</c:v>
                </c:pt>
                <c:pt idx="15">
                  <c:v>100.1</c:v>
                </c:pt>
                <c:pt idx="16">
                  <c:v>101</c:v>
                </c:pt>
                <c:pt idx="17">
                  <c:v>101.2</c:v>
                </c:pt>
                <c:pt idx="18">
                  <c:v>99.7</c:v>
                </c:pt>
                <c:pt idx="19">
                  <c:v>99.5</c:v>
                </c:pt>
                <c:pt idx="20">
                  <c:v>99.7</c:v>
                </c:pt>
                <c:pt idx="21">
                  <c:v>100.2</c:v>
                </c:pt>
                <c:pt idx="22">
                  <c:v>100</c:v>
                </c:pt>
                <c:pt idx="23">
                  <c:v>100</c:v>
                </c:pt>
                <c:pt idx="24">
                  <c:v>100.3</c:v>
                </c:pt>
                <c:pt idx="25">
                  <c:v>100.8</c:v>
                </c:pt>
                <c:pt idx="26">
                  <c:v>101.6</c:v>
                </c:pt>
                <c:pt idx="27">
                  <c:v>102.6</c:v>
                </c:pt>
                <c:pt idx="28">
                  <c:v>103.3</c:v>
                </c:pt>
                <c:pt idx="29">
                  <c:v>103.5</c:v>
                </c:pt>
                <c:pt idx="30">
                  <c:v>103.9</c:v>
                </c:pt>
                <c:pt idx="31">
                  <c:v>104.3</c:v>
                </c:pt>
                <c:pt idx="32">
                  <c:v>104.7</c:v>
                </c:pt>
                <c:pt idx="33">
                  <c:v>105.3</c:v>
                </c:pt>
                <c:pt idx="34">
                  <c:v>106.6</c:v>
                </c:pt>
                <c:pt idx="35">
                  <c:v>108.5</c:v>
                </c:pt>
                <c:pt idx="36">
                  <c:v>110.8</c:v>
                </c:pt>
                <c:pt idx="37">
                  <c:v>110</c:v>
                </c:pt>
                <c:pt idx="38">
                  <c:v>110.6</c:v>
                </c:pt>
                <c:pt idx="39">
                  <c:v>110.9</c:v>
                </c:pt>
                <c:pt idx="40">
                  <c:v>112.3</c:v>
                </c:pt>
                <c:pt idx="41">
                  <c:v>112.6</c:v>
                </c:pt>
                <c:pt idx="42">
                  <c:v>113.9</c:v>
                </c:pt>
                <c:pt idx="43">
                  <c:v>114.1</c:v>
                </c:pt>
                <c:pt idx="44">
                  <c:v>115.6</c:v>
                </c:pt>
                <c:pt idx="45">
                  <c:v>116.3</c:v>
                </c:pt>
                <c:pt idx="46">
                  <c:v>116.9</c:v>
                </c:pt>
                <c:pt idx="47" formatCode="General">
                  <c:v>118.1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Vísitala fasteignaverðs</c:v>
                </c:pt>
              </c:strCache>
            </c:strRef>
          </c:tx>
          <c:spPr>
            <a:ln w="28575" cap="rnd">
              <a:solidFill>
                <a:srgbClr val="5990AE"/>
              </a:solidFill>
              <a:round/>
            </a:ln>
            <a:effectLst/>
          </c:spPr>
          <c:marker>
            <c:symbol val="none"/>
          </c:marker>
          <c:cat>
            <c:numRef>
              <c:f>Sheet1!$C$2:$AX$2</c:f>
              <c:numCache>
                <c:formatCode>m/d/yyyy</c:formatCode>
                <c:ptCount val="48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</c:numCache>
            </c:numRef>
          </c:cat>
          <c:val>
            <c:numRef>
              <c:f>Sheet1!$C$11:$AX$11</c:f>
              <c:numCache>
                <c:formatCode>#,##0.0</c:formatCode>
                <c:ptCount val="48"/>
                <c:pt idx="0">
                  <c:v>88.6</c:v>
                </c:pt>
                <c:pt idx="1">
                  <c:v>91.21</c:v>
                </c:pt>
                <c:pt idx="2">
                  <c:v>93.41</c:v>
                </c:pt>
                <c:pt idx="3">
                  <c:v>93.61</c:v>
                </c:pt>
                <c:pt idx="4">
                  <c:v>94.26</c:v>
                </c:pt>
                <c:pt idx="5">
                  <c:v>97.8</c:v>
                </c:pt>
                <c:pt idx="6">
                  <c:v>100.84</c:v>
                </c:pt>
                <c:pt idx="7">
                  <c:v>102.76</c:v>
                </c:pt>
                <c:pt idx="8">
                  <c:v>104.22</c:v>
                </c:pt>
                <c:pt idx="9">
                  <c:v>108.18</c:v>
                </c:pt>
                <c:pt idx="10">
                  <c:v>111.23</c:v>
                </c:pt>
                <c:pt idx="11">
                  <c:v>111.19</c:v>
                </c:pt>
                <c:pt idx="12">
                  <c:v>108.16</c:v>
                </c:pt>
                <c:pt idx="13">
                  <c:v>107.46</c:v>
                </c:pt>
                <c:pt idx="14">
                  <c:v>103.23</c:v>
                </c:pt>
                <c:pt idx="15">
                  <c:v>96.38</c:v>
                </c:pt>
                <c:pt idx="16">
                  <c:v>91.39</c:v>
                </c:pt>
                <c:pt idx="17">
                  <c:v>92.63</c:v>
                </c:pt>
                <c:pt idx="18">
                  <c:v>96.22</c:v>
                </c:pt>
                <c:pt idx="19">
                  <c:v>98.12</c:v>
                </c:pt>
                <c:pt idx="20">
                  <c:v>98.46</c:v>
                </c:pt>
                <c:pt idx="21">
                  <c:v>100.29</c:v>
                </c:pt>
                <c:pt idx="22">
                  <c:v>101.71</c:v>
                </c:pt>
                <c:pt idx="23">
                  <c:v>99.54</c:v>
                </c:pt>
                <c:pt idx="24">
                  <c:v>97.71</c:v>
                </c:pt>
                <c:pt idx="25">
                  <c:v>98.5</c:v>
                </c:pt>
                <c:pt idx="26">
                  <c:v>99.66</c:v>
                </c:pt>
                <c:pt idx="27">
                  <c:v>98.31</c:v>
                </c:pt>
                <c:pt idx="28">
                  <c:v>97.3</c:v>
                </c:pt>
                <c:pt idx="29">
                  <c:v>99.06</c:v>
                </c:pt>
                <c:pt idx="30">
                  <c:v>100.16</c:v>
                </c:pt>
                <c:pt idx="31">
                  <c:v>99.23</c:v>
                </c:pt>
                <c:pt idx="32">
                  <c:v>98.63</c:v>
                </c:pt>
                <c:pt idx="33">
                  <c:v>100.61</c:v>
                </c:pt>
                <c:pt idx="34">
                  <c:v>103.05</c:v>
                </c:pt>
                <c:pt idx="35">
                  <c:v>103.64</c:v>
                </c:pt>
                <c:pt idx="36">
                  <c:v>105</c:v>
                </c:pt>
                <c:pt idx="37">
                  <c:v>108.8</c:v>
                </c:pt>
                <c:pt idx="38">
                  <c:v>112.27</c:v>
                </c:pt>
                <c:pt idx="39">
                  <c:v>112.45</c:v>
                </c:pt>
                <c:pt idx="40">
                  <c:v>112.12</c:v>
                </c:pt>
                <c:pt idx="41">
                  <c:v>114.53</c:v>
                </c:pt>
                <c:pt idx="42">
                  <c:v>118.28</c:v>
                </c:pt>
                <c:pt idx="43">
                  <c:v>119.7</c:v>
                </c:pt>
                <c:pt idx="44">
                  <c:v>120.99</c:v>
                </c:pt>
                <c:pt idx="45">
                  <c:v>124.45</c:v>
                </c:pt>
                <c:pt idx="46">
                  <c:v>126.86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117872"/>
        <c:axId val="857985248"/>
      </c:lineChart>
      <c:dateAx>
        <c:axId val="10341178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857985248"/>
        <c:crosses val="autoZero"/>
        <c:auto val="1"/>
        <c:lblOffset val="100"/>
        <c:baseTimeUnit val="months"/>
        <c:majorUnit val="12"/>
        <c:majorTimeUnit val="months"/>
      </c:dateAx>
      <c:valAx>
        <c:axId val="857985248"/>
        <c:scaling>
          <c:orientation val="minMax"/>
          <c:max val="160"/>
          <c:min val="4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edra Sans Std Bold" panose="020B08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411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26541543004651"/>
          <c:y val="0.58074703737069722"/>
          <c:w val="0.5078091632933156"/>
          <c:h val="0.34107749618355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Fedra Sans Std Bold" panose="020B0803040000020004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edra Sans Std Light" panose="020B03030400000200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0.06002</cdr:x>
      <cdr:y>0.06278</cdr:y>
    </cdr:from>
    <cdr:to>
      <cdr:x>0.31347</cdr:x>
      <cdr:y>0.11028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1227" y="323612"/>
          <a:ext cx="2623128" cy="24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1. </a:t>
          </a:r>
          <a:r>
            <a:rPr lang="is-IS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j</a:t>
          </a:r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anúar 2010=100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  <cdr:relSizeAnchor xmlns:cdr="http://schemas.openxmlformats.org/drawingml/2006/chartDrawing">
    <cdr:from>
      <cdr:x>0.80605</cdr:x>
      <cdr:y>0.92582</cdr:y>
    </cdr:from>
    <cdr:to>
      <cdr:x>0.95808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57742" y="4771965"/>
          <a:ext cx="1519788" cy="382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Heimild: Hagstofa Íslands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0.10208</cdr:x>
      <cdr:y>0.15451</cdr:y>
    </cdr:from>
    <cdr:to>
      <cdr:x>0.30208</cdr:x>
      <cdr:y>0.27604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5" y="423863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0.10208</cdr:x>
      <cdr:y>0.15451</cdr:y>
    </cdr:from>
    <cdr:to>
      <cdr:x>0.30208</cdr:x>
      <cdr:y>0.27604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5" y="423863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0.06002</cdr:x>
      <cdr:y>0.06278</cdr:y>
    </cdr:from>
    <cdr:to>
      <cdr:x>0.31347</cdr:x>
      <cdr:y>0.14236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922" y="172217"/>
          <a:ext cx="1473413" cy="21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1. </a:t>
          </a:r>
          <a:r>
            <a:rPr lang="is-IS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j</a:t>
          </a:r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anúar 2010=100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  <cdr:relSizeAnchor xmlns:cdr="http://schemas.openxmlformats.org/drawingml/2006/chartDrawing">
    <cdr:from>
      <cdr:x>0.80867</cdr:x>
      <cdr:y>0.92582</cdr:y>
    </cdr:from>
    <cdr:to>
      <cdr:x>0.9607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58058" y="4472417"/>
          <a:ext cx="1533723" cy="358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Heimild: Hagstofa Íslands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0.81041</cdr:x>
      <cdr:y>0.93911</cdr:y>
    </cdr:from>
    <cdr:to>
      <cdr:x>0.95756</cdr:x>
      <cdr:y>0.99612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02539" y="4613643"/>
          <a:ext cx="1562007" cy="280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Heimild: Hagstofa Íslands</a:t>
          </a:r>
          <a:endParaRPr lang="is-IS" b="1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0.0983</cdr:x>
      <cdr:y>0.16997</cdr:y>
    </cdr:from>
    <cdr:to>
      <cdr:x>0.27977</cdr:x>
      <cdr:y>0.24079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" y="571495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0.07099</cdr:x>
      <cdr:y>0.07073</cdr:y>
    </cdr:from>
    <cdr:to>
      <cdr:x>0.20508</cdr:x>
      <cdr:y>0.13175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0442" y="356030"/>
          <a:ext cx="1379660" cy="307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Vísitölur: mars 2000=100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  <cdr:relSizeAnchor xmlns:cdr="http://schemas.openxmlformats.org/drawingml/2006/chartDrawing">
    <cdr:from>
      <cdr:x>0.68486</cdr:x>
      <cdr:y>0.88669</cdr:y>
    </cdr:from>
    <cdr:to>
      <cdr:x>0.85387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05225" y="298132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0.68785</cdr:x>
      <cdr:y>0.91248</cdr:y>
    </cdr:from>
    <cdr:to>
      <cdr:x>0.9185</cdr:x>
      <cdr:y>0.996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6096" y="4772008"/>
          <a:ext cx="2302352" cy="436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i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Heimild: Hagstofa Íslands,  Þjóðskrá Íslands</a:t>
          </a:r>
          <a:endParaRPr lang="is-IS" i="1" dirty="0">
            <a:solidFill>
              <a:schemeClr val="tx1">
                <a:lumMod val="50000"/>
                <a:lumOff val="50000"/>
              </a:schemeClr>
            </a:solidFill>
            <a:latin typeface="Fedra Sans Std Bold" panose="020B08030400000200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0.10247</cdr:x>
      <cdr:y>0.18926</cdr:y>
    </cdr:from>
    <cdr:to>
      <cdr:x>0.30247</cdr:x>
      <cdr:y>0.26918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346" y="472806"/>
          <a:ext cx="699392" cy="199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0.10208</cdr:x>
      <cdr:y>0.18153</cdr:y>
    </cdr:from>
    <cdr:to>
      <cdr:x>0.30208</cdr:x>
      <cdr:y>0.28223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765" y="450488"/>
          <a:ext cx="691155" cy="249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0.11002</cdr:x>
      <cdr:y>0.20375</cdr:y>
    </cdr:from>
    <cdr:to>
      <cdr:x>0.31002</cdr:x>
      <cdr:y>0.30445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849" y="515719"/>
          <a:ext cx="688684" cy="254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0.09487</cdr:x>
      <cdr:y>0.17994</cdr:y>
    </cdr:from>
    <cdr:to>
      <cdr:x>0.29487</cdr:x>
      <cdr:y>0.28064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3758" y="493625"/>
          <a:ext cx="914400" cy="27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0.09667</cdr:x>
      <cdr:y>0.17394</cdr:y>
    </cdr:from>
    <cdr:to>
      <cdr:x>0.29667</cdr:x>
      <cdr:y>0.27464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996" y="477150"/>
          <a:ext cx="914400" cy="27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0.10208</cdr:x>
      <cdr:y>0.15451</cdr:y>
    </cdr:from>
    <cdr:to>
      <cdr:x>0.30208</cdr:x>
      <cdr:y>0.27604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5" y="423863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rPr>
            <a:t>2010=100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015-2847-45C3-86D0-0E1DE011914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F5D3-CB3D-4B52-8AB5-0D40BE2125E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089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10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6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845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8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48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763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499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514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643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74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85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C97F-F5BC-4F98-9B8B-C385CCFA0B5E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1FD5-A7B3-44FF-8B2A-D1B31AB9CBE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37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&#222;&#243;rarinn%20&#198;varsson%20IKEA%20Kynning%20byggingarvetvangurinn%201.1.pptx" TargetMode="External"/><Relationship Id="rId13" Type="http://schemas.openxmlformats.org/officeDocument/2006/relationships/hyperlink" Target="Hagkv&#230;m%20&#237;b&#250;&#240;arh&#250;s%20&#250;r%20steinullareiningum%20og%20l&#237;mtr&#233;%20-%20Hj&#246;rd&#237;s%20Sigurg&#237;slad&#243;ttir,%2029.03.2017.odp" TargetMode="External"/><Relationship Id="rId3" Type="http://schemas.openxmlformats.org/officeDocument/2006/relationships/image" Target="../media/image8.png"/><Relationship Id="rId7" Type="http://schemas.openxmlformats.org/officeDocument/2006/relationships/hyperlink" Target="Junior%20Living%20-%20Claes%20Presentation%20Island%202017-03-30%20-%20PDF.pdf" TargetMode="External"/><Relationship Id="rId12" Type="http://schemas.openxmlformats.org/officeDocument/2006/relationships/hyperlink" Target="Kynning%20-%20Modulus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Gu&#240;mundur%20Sigfinnsson%20Byggingarkostna&#240;ur_30_3_17.pptx" TargetMode="External"/><Relationship Id="rId11" Type="http://schemas.openxmlformats.org/officeDocument/2006/relationships/hyperlink" Target="FIBRA%20KYNNING%202017_FINAL.pdf" TargetMode="External"/><Relationship Id="rId5" Type="http://schemas.openxmlformats.org/officeDocument/2006/relationships/hyperlink" Target="Almar%20Gu&#240;mundsson_&#205;b&#250;&#240;amarka&#240;ur_fundur_30.mars2017%20(2).pptx" TargetMode="External"/><Relationship Id="rId10" Type="http://schemas.openxmlformats.org/officeDocument/2006/relationships/hyperlink" Target="EcoAtlas%2030.03%20kynning.pptx" TargetMode="External"/><Relationship Id="rId4" Type="http://schemas.openxmlformats.org/officeDocument/2006/relationships/hyperlink" Target="Mat%20&#225;%20hagkv&#230;mni%20vi&#240;%20&#250;thlutun%20stofnframlaga-Hrafnhildur%20Sif%20Hrafnsd&#243;ttir_290317_FIN.pptx" TargetMode="External"/><Relationship Id="rId9" Type="http://schemas.openxmlformats.org/officeDocument/2006/relationships/hyperlink" Target="Kynning-Loftorka%20Borgarnesi%20Gu&#240;j&#243;n%20J&#243;nasson%2030.03.2017%20r&#233;tt.pptx" TargetMode="External"/><Relationship Id="rId14" Type="http://schemas.openxmlformats.org/officeDocument/2006/relationships/hyperlink" Target="M&#225;l&#254;ing%20fyrir%20&#222;orvald%20-%20final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5" y="9625"/>
            <a:ext cx="12319622" cy="685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78281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5115" y="3337119"/>
            <a:ext cx="59910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>
                <a:latin typeface="Fedra Sans Std Bold" panose="020B0803040000020004" pitchFamily="34" charset="0"/>
              </a:rPr>
              <a:t>Mælingar á byggingarkostnaði</a:t>
            </a:r>
          </a:p>
          <a:p>
            <a:r>
              <a:rPr lang="is-IS" sz="2800" b="1" dirty="0" smtClean="0"/>
              <a:t> </a:t>
            </a:r>
          </a:p>
          <a:p>
            <a:endParaRPr lang="is-IS" sz="3200" b="1" dirty="0"/>
          </a:p>
          <a:p>
            <a:endParaRPr lang="is-IS" sz="3200" spc="100" dirty="0" smtClean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115" y="4840069"/>
            <a:ext cx="704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30. mars 2017</a:t>
            </a:r>
            <a:br>
              <a:rPr lang="is-IS" sz="1600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</a:br>
            <a:r>
              <a:rPr lang="is-IS" sz="1600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Guðmundur Sigfinnsson </a:t>
            </a:r>
          </a:p>
          <a:p>
            <a:r>
              <a:rPr lang="is-IS" sz="1600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hagfræðingur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86036" y="4840069"/>
            <a:ext cx="52111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86036" y="2604700"/>
            <a:ext cx="5211112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" y="712346"/>
            <a:ext cx="2684169" cy="12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960708" y="977900"/>
            <a:ext cx="9812067" cy="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96" y="126045"/>
            <a:ext cx="1114011" cy="517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084" y="393125"/>
            <a:ext cx="960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is-I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Aðrir </a:t>
            </a:r>
            <a:r>
              <a:rPr lang="is-I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kostnaðarliðir húsbyggjenda </a:t>
            </a:r>
            <a:endParaRPr lang="is-IS" sz="3200" dirty="0">
              <a:solidFill>
                <a:schemeClr val="tx1">
                  <a:lumMod val="95000"/>
                  <a:lumOff val="5000"/>
                </a:schemeClr>
              </a:solidFill>
              <a:latin typeface="Fedra Sans Std Bold" panose="020B0803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454851"/>
              </p:ext>
            </p:extLst>
          </p:nvPr>
        </p:nvGraphicFramePr>
        <p:xfrm>
          <a:off x="960707" y="1417637"/>
          <a:ext cx="10088293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6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391502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latin typeface="Fedra Sans Std Bold" panose="020B0803040000020004" pitchFamily="34" charset="0"/>
              </a:rPr>
              <a:t>Verðvísitölur fyrir byggingar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4900" y="966150"/>
            <a:ext cx="10136094" cy="1175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19190" y="1503375"/>
            <a:ext cx="10176945" cy="488947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8324850" y="4026716"/>
            <a:ext cx="1355346" cy="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304" y="994646"/>
            <a:ext cx="25167" cy="51115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182491" y="970531"/>
            <a:ext cx="25167" cy="51115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934576" y="6423726"/>
            <a:ext cx="1543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    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Heimild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: Eurostat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985" y="4026716"/>
            <a:ext cx="1057013" cy="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6152286" y="3997795"/>
            <a:ext cx="764664" cy="857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93079" y="4026716"/>
            <a:ext cx="0" cy="830510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00139" y="4026716"/>
            <a:ext cx="0" cy="830510"/>
          </a:xfrm>
          <a:prstGeom prst="line">
            <a:avLst/>
          </a:prstGeom>
          <a:ln w="28575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600450" y="4006366"/>
            <a:ext cx="6024" cy="937109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76007" y="1341692"/>
            <a:ext cx="2226175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Verkkaupi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311061" y="1333500"/>
            <a:ext cx="2050499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Endanlegur eigandi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30349" y="4877577"/>
            <a:ext cx="1318806" cy="1112821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Lóðaverð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Hönnun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Fjármagns-kostnaður</a:t>
            </a:r>
            <a:endParaRPr lang="is-IS" sz="1200" dirty="0" smtClean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s-IS" sz="1200" dirty="0">
              <a:latin typeface="Fedra Sans Std Light" panose="020B03030400000200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74752" y="4868878"/>
            <a:ext cx="1346126" cy="1124473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Framleiðni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Álagning / þjónusta við </a:t>
            </a: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húsbyggingu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98808" y="3555033"/>
            <a:ext cx="1753478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Vísitala framleiðsluverðs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output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5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04594" y="3555033"/>
            <a:ext cx="1665118" cy="885524"/>
          </a:xfrm>
          <a:prstGeom prst="roundRect">
            <a:avLst/>
          </a:prstGeom>
          <a:solidFill>
            <a:srgbClr val="9E202D"/>
          </a:solidFill>
          <a:ln>
            <a:solidFill>
              <a:srgbClr val="9E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latin typeface="Fedra Sans Std Light" panose="020B0303040000020004"/>
              </a:rPr>
              <a:t>Kostnaður </a:t>
            </a:r>
            <a:r>
              <a:rPr lang="is-IS" sz="1500" dirty="0" err="1" smtClean="0">
                <a:latin typeface="Fedra Sans Std Light" panose="020B0303040000020004"/>
              </a:rPr>
              <a:t>húsbyggjenda</a:t>
            </a:r>
            <a:endParaRPr lang="is-IS" sz="1500" dirty="0">
              <a:latin typeface="Fedra Sans Std Light" panose="020B030304000002000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45860" y="3555033"/>
            <a:ext cx="1715700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Söluverðsvísitala 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>
                <a:solidFill>
                  <a:schemeClr val="tx1"/>
                </a:solidFill>
                <a:latin typeface="Fedra Sans Std Light" panose="020B0303040000020004"/>
              </a:rPr>
              <a:t>h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ouse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price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5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6632" y="3997795"/>
            <a:ext cx="324991" cy="0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531506" y="4857226"/>
            <a:ext cx="1547581" cy="1112821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Sölukostnaður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Álagning / söluþóknun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s-IS" sz="1200" dirty="0">
              <a:latin typeface="Fedra Sans Std Light" panose="020B030304000002000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30260" y="1341692"/>
            <a:ext cx="2255786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Verktaki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1728" y="2889834"/>
            <a:ext cx="1214105" cy="2199537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Efni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Vinna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Vélaleiga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Flutnings-kostnaður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Orku-kostnaður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Annar kostnaður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200" dirty="0">
              <a:latin typeface="Fedra Sans Std Bold" panose="020B08030400000200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26260" y="3557582"/>
            <a:ext cx="1659786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Aðfangsvístala   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>
                <a:solidFill>
                  <a:schemeClr val="tx1"/>
                </a:solidFill>
                <a:latin typeface="Fedra Sans Std Light" panose="020B0303040000020004"/>
              </a:rPr>
              <a:t>i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nput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6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6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092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27124" y="976086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96" y="126045"/>
            <a:ext cx="1114011" cy="517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552700"/>
            <a:ext cx="2071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b="1" dirty="0" smtClean="0">
                <a:latin typeface="Fedra Sans Std Light" panose="020B0303040000020004"/>
              </a:rPr>
              <a:t>Takk fyrir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27125" y="6201228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02" y="2552700"/>
            <a:ext cx="4599405" cy="21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125" y="1727997"/>
            <a:ext cx="1007128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is-IS" sz="28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Málþing um hagkvæmni í íbúðabyggingum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5745" y="1701362"/>
            <a:ext cx="10681455" cy="4366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ils.is/lisalib/getfile.aspx?itemid=c63fe756-0a54-11e7-b7b5-0050568e4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8" y="-144914"/>
            <a:ext cx="6840416" cy="18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27125" y="2971188"/>
            <a:ext cx="5330192" cy="388681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4" action="ppaction://hlinkpres?slideindex=1&amp;slidetitle="/>
              </a:rPr>
              <a:t>Krafa </a:t>
            </a:r>
            <a:r>
              <a:rPr lang="is-IS" sz="2900" b="1" dirty="0">
                <a:latin typeface="Fedra Sans Std Bold" panose="020B0803040000020004" pitchFamily="34" charset="0"/>
                <a:hlinkClick r:id="rId4" action="ppaction://hlinkpres?slideindex=1&amp;slidetitle="/>
              </a:rPr>
              <a:t>um hagkvæmni við úthlutun stofnframlaga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Hrafnhildur Sif Hrafnsdóttir, markaðsstjóri Íbúðalánasjóðs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/>
              <a:t/>
            </a:r>
            <a:br>
              <a:rPr lang="is-IS" sz="2900" dirty="0"/>
            </a:br>
            <a:endParaRPr lang="is-IS" sz="2900" dirty="0" smtClean="0"/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5" action="ppaction://hlinkpres?slideindex=1&amp;slidetitle="/>
              </a:rPr>
              <a:t>Lóðarframboð </a:t>
            </a:r>
            <a:r>
              <a:rPr lang="is-IS" sz="2900" b="1" dirty="0">
                <a:latin typeface="Fedra Sans Std Bold" panose="020B0803040000020004" pitchFamily="34" charset="0"/>
                <a:hlinkClick r:id="rId5" action="ppaction://hlinkpres?slideindex=1&amp;slidetitle="/>
              </a:rPr>
              <a:t>og lóðarverð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Almar Guðmundsson, framkvæmdastjóri Samtaka iðnaðarins  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>
                <a:latin typeface="Fedra Sans Std Light" panose="020B0303040000020004" pitchFamily="34" charset="0"/>
              </a:rPr>
              <a:t/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6" action="ppaction://hlinkpres?slideindex=1&amp;slidetitle="/>
              </a:rPr>
              <a:t>Byggingakostnaður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Guðmundur Sigfinnsson, hagfræðingur hjá Íbúðalánasjóði </a:t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7" action="ppaction://hlinkfile"/>
              </a:rPr>
              <a:t>Færanleg </a:t>
            </a:r>
            <a:r>
              <a:rPr lang="is-IS" sz="2900" b="1" dirty="0">
                <a:latin typeface="Fedra Sans Std Bold" panose="020B0803040000020004" pitchFamily="34" charset="0"/>
                <a:hlinkClick r:id="rId7" action="ppaction://hlinkfile"/>
              </a:rPr>
              <a:t>snjallhús til að leysa bráðavanda í Stokkhólmi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Claes Eliasson, Junior </a:t>
            </a:r>
            <a:r>
              <a:rPr lang="is-IS" sz="2900" dirty="0" smtClean="0">
                <a:latin typeface="Fedra Sans Std Light" panose="020B0303040000020004" pitchFamily="34" charset="0"/>
              </a:rPr>
              <a:t>Living</a:t>
            </a:r>
          </a:p>
          <a:p>
            <a:pPr marL="0" indent="0">
              <a:buNone/>
            </a:pP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Bold" panose="020B0803040000020004" pitchFamily="34" charset="0"/>
                <a:hlinkClick r:id="rId8" action="ppaction://hlinkpres?slideindex=1&amp;slidetitle="/>
              </a:rPr>
              <a:t>IKEA - Hagkvæmar íbúðir í Urriðaholti  </a:t>
            </a:r>
            <a:endParaRPr lang="is-IS" sz="2900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Þórarinn Ævarsson </a:t>
            </a:r>
          </a:p>
          <a:p>
            <a:pPr marL="0" indent="0">
              <a:buNone/>
            </a:pPr>
            <a:endParaRPr lang="is-IS" b="1" dirty="0">
              <a:latin typeface="Fedra Sans Std Light" panose="020B03030400000200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85518" y="2937492"/>
            <a:ext cx="5406482" cy="4905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9" action="ppaction://hlinkpres?slideindex=1&amp;slidetitle="/>
              </a:rPr>
              <a:t>Loftorka </a:t>
            </a:r>
            <a:r>
              <a:rPr lang="is-IS" sz="1400" dirty="0">
                <a:latin typeface="Fedra Sans Std Bold" panose="020B0803040000020004" pitchFamily="34" charset="0"/>
                <a:hlinkClick r:id="rId9" action="ppaction://hlinkpres?slideindex=1&amp;slidetitle="/>
              </a:rPr>
              <a:t>- forsteyptar einingarlausnir </a:t>
            </a:r>
            <a:r>
              <a:rPr lang="is-IS" sz="1400" dirty="0" smtClean="0">
                <a:latin typeface="Fedra Sans Std Bold" panose="020B0803040000020004" pitchFamily="34" charset="0"/>
              </a:rPr>
              <a:t>– </a:t>
            </a:r>
            <a:r>
              <a:rPr lang="is-IS" sz="1400" dirty="0" smtClean="0">
                <a:latin typeface="Fedra Sans Std Light" panose="020B0303040000020004" pitchFamily="34" charset="0"/>
              </a:rPr>
              <a:t>Guðjón Jónasson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ecoAtlas </a:t>
            </a:r>
            <a:r>
              <a:rPr lang="is-IS" sz="1400" dirty="0">
                <a:latin typeface="Fedra Sans Std Bold" panose="020B0803040000020004" pitchFamily="34" charset="0"/>
                <a:hlinkClick r:id="rId10" action="ppaction://hlinkpres?slideindex=1&amp;slidetitle="/>
              </a:rPr>
              <a:t>– </a:t>
            </a: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snjallíbúðir </a:t>
            </a:r>
            <a:r>
              <a:rPr lang="is-IS" sz="1400" dirty="0">
                <a:latin typeface="Fedra Sans Std Light" panose="020B0303040000020004" pitchFamily="34" charset="0"/>
              </a:rPr>
              <a:t>- Óskar </a:t>
            </a:r>
            <a:r>
              <a:rPr lang="is-IS" sz="1400" dirty="0" smtClean="0">
                <a:latin typeface="Fedra Sans Std Light" panose="020B0303040000020004" pitchFamily="34" charset="0"/>
              </a:rPr>
              <a:t>F. Jónsson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1" action="ppaction://hlinkfile"/>
              </a:rPr>
              <a:t>Fibra-hús </a:t>
            </a:r>
            <a:r>
              <a:rPr lang="is-IS" sz="1400" dirty="0">
                <a:latin typeface="Fedra Sans Std Bold" panose="020B0803040000020004" pitchFamily="34" charset="0"/>
                <a:hlinkClick r:id="rId11" action="ppaction://hlinkfile"/>
              </a:rPr>
              <a:t>- trefjaeiningar </a:t>
            </a:r>
            <a:r>
              <a:rPr lang="is-IS" sz="1400" dirty="0">
                <a:latin typeface="Fedra Sans Std Light" panose="020B0303040000020004" pitchFamily="34" charset="0"/>
              </a:rPr>
              <a:t>– Haraldur Ingvarsson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2" action="ppaction://hlinkpres?slideindex=1&amp;slidetitle="/>
              </a:rPr>
              <a:t>Modulus </a:t>
            </a:r>
            <a:r>
              <a:rPr lang="is-IS" sz="1400" dirty="0">
                <a:latin typeface="Fedra Sans Std Bold" panose="020B0803040000020004" pitchFamily="34" charset="0"/>
                <a:hlinkClick r:id="rId12" action="ppaction://hlinkpres?slideindex=1&amp;slidetitle="/>
              </a:rPr>
              <a:t>- forsmíðaðar einingar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Berta Gunnarsdóttir og Jakob Helgi Bjarnason</a:t>
            </a:r>
          </a:p>
          <a:p>
            <a:pPr marL="0" indent="0"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3" action="ppaction://hlinkfile"/>
              </a:rPr>
              <a:t>Hagkvæm </a:t>
            </a:r>
            <a:r>
              <a:rPr lang="is-IS" sz="1400" dirty="0">
                <a:latin typeface="Fedra Sans Std Bold" panose="020B0803040000020004" pitchFamily="34" charset="0"/>
                <a:hlinkClick r:id="rId13" action="ppaction://hlinkfile"/>
              </a:rPr>
              <a:t>íbúðarhús úr steinullareiningum og límtré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 smtClean="0">
                <a:latin typeface="Fedra Sans Std Light" panose="020B0303040000020004" pitchFamily="34" charset="0"/>
              </a:rPr>
              <a:t>Hjördís Sigurgísladóttir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4" action="ppaction://hlinkpres?slideindex=1&amp;slidetitle="/>
              </a:rPr>
              <a:t>Snjallar </a:t>
            </a:r>
            <a:r>
              <a:rPr lang="is-IS" sz="1400" dirty="0">
                <a:latin typeface="Fedra Sans Std Bold" panose="020B0803040000020004" pitchFamily="34" charset="0"/>
                <a:hlinkClick r:id="rId14" action="ppaction://hlinkpres?slideindex=1&amp;slidetitle="/>
              </a:rPr>
              <a:t>lausnir - ÞG verktakar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Þorvaldur Gissurarson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b="1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b="1" dirty="0" smtClean="0">
                <a:latin typeface="Fedra Sans Std Bold" panose="020B0803040000020004" pitchFamily="34" charset="0"/>
              </a:rPr>
              <a:t>Lokaorð </a:t>
            </a:r>
            <a:endParaRPr lang="is-IS" sz="1400" b="1" dirty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>
                <a:latin typeface="Fedra Sans Std Light" panose="020B0303040000020004" pitchFamily="34" charset="0"/>
              </a:rPr>
              <a:t>Hannes Frímann Sigurðsson verkefnisstjóri </a:t>
            </a:r>
            <a:r>
              <a:rPr lang="is-IS" sz="1400" dirty="0" smtClean="0">
                <a:latin typeface="Fedra Sans Std Light" panose="020B0303040000020004" pitchFamily="34" charset="0"/>
              </a:rPr>
              <a:t>Byggingarvettvangs</a:t>
            </a:r>
            <a:endParaRPr lang="is-IS" sz="1400" dirty="0">
              <a:latin typeface="Fedra Sans Std Light" panose="020B0303040000020004" pitchFamily="34" charset="0"/>
              <a:ea typeface="Fedra Serif B Std Book" panose="0203050505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125" y="2494041"/>
            <a:ext cx="584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b="1" dirty="0">
                <a:latin typeface="Fedra Sans Std Bold" panose="020B0803040000020004" pitchFamily="34" charset="0"/>
              </a:rPr>
              <a:t>Fundarstjóri</a:t>
            </a:r>
            <a:r>
              <a:rPr lang="is-IS" sz="1400" dirty="0">
                <a:latin typeface="Fedra Sans Std Light" panose="020B0303040000020004" pitchFamily="34" charset="0"/>
              </a:rPr>
              <a:t> </a:t>
            </a:r>
            <a:r>
              <a:rPr lang="is-IS" sz="1400" dirty="0" smtClean="0">
                <a:latin typeface="Fedra Sans Std Light" panose="020B03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Una Jónsdóttir, hagfræðingur hjá </a:t>
            </a:r>
            <a:r>
              <a:rPr lang="is-IS" sz="1400" dirty="0" smtClean="0">
                <a:latin typeface="Fedra Sans Std Light" panose="020B0303040000020004" pitchFamily="34" charset="0"/>
              </a:rPr>
              <a:t>Íbúðalánasjóði</a:t>
            </a:r>
            <a:endParaRPr lang="is-IS" sz="1400" dirty="0">
              <a:latin typeface="Fedra Sans Std Light" panose="020B03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30974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latin typeface="Fedra Sans Std Bold" panose="020B0803040000020004" pitchFamily="34" charset="0"/>
              </a:rPr>
              <a:t>Megin kostnaðarliðir við byggingu íbúðar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4899" y="916299"/>
            <a:ext cx="9985959" cy="21465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064049" y="1236897"/>
            <a:ext cx="10176945" cy="506816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4899" y="1236897"/>
            <a:ext cx="10248899" cy="550680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s-IS" sz="4500" b="1" dirty="0">
                <a:latin typeface="Fedra Sans Std Bold" panose="020B0803040000020004" pitchFamily="34" charset="0"/>
              </a:rPr>
              <a:t>Helstu </a:t>
            </a:r>
            <a:r>
              <a:rPr lang="is-IS" sz="4500" b="1" dirty="0" smtClean="0">
                <a:latin typeface="Fedra Sans Std Bold" panose="020B0803040000020004" pitchFamily="34" charset="0"/>
              </a:rPr>
              <a:t>áhrifavaldar:</a:t>
            </a:r>
            <a:endParaRPr lang="is-IS" sz="4500" b="1" dirty="0">
              <a:latin typeface="Fedra Sans Std Bold" panose="020B08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Byggingakostnaður 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Lóð</a:t>
            </a:r>
            <a:endParaRPr lang="is-IS" sz="4500" dirty="0">
              <a:latin typeface="Fedra Sans Std Light" panose="020B03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Hönnun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Eftirlit</a:t>
            </a:r>
            <a:endParaRPr lang="is-IS" sz="4500" dirty="0">
              <a:latin typeface="Fedra Sans Std Light" panose="020B03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Fjármögnun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Sala, þóknanir og annar kostnaður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Álagning</a:t>
            </a:r>
          </a:p>
          <a:p>
            <a:pPr lvl="1">
              <a:lnSpc>
                <a:spcPct val="120000"/>
              </a:lnSpc>
            </a:pPr>
            <a:endParaRPr lang="is-IS" sz="45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s-IS" sz="4500" b="1" dirty="0" smtClean="0">
                <a:latin typeface="Fedra Sans Std Bold" panose="020B0803040000020004" pitchFamily="34" charset="0"/>
              </a:rPr>
              <a:t>Breytilegt milli svæða: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Verð lóðar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Fjármögnun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Framboð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Eftirspurn </a:t>
            </a:r>
          </a:p>
          <a:p>
            <a:pPr lvl="1">
              <a:lnSpc>
                <a:spcPct val="120000"/>
              </a:lnSpc>
            </a:pPr>
            <a:r>
              <a:rPr lang="is-IS" sz="4500" dirty="0" smtClean="0">
                <a:latin typeface="Fedra Sans Std Light" panose="020B0303040000020004" pitchFamily="34" charset="0"/>
              </a:rPr>
              <a:t>Söluálagning sem ræðst af framboði/eftirspurn</a:t>
            </a:r>
          </a:p>
          <a:p>
            <a:pPr lvl="1">
              <a:lnSpc>
                <a:spcPct val="120000"/>
              </a:lnSpc>
            </a:pPr>
            <a:endParaRPr lang="is-IS" sz="4500" dirty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endParaRPr lang="is-I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endParaRPr lang="is-IS" sz="4000" dirty="0">
              <a:latin typeface="Fedra Sans Std Light" panose="020B03030400000200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69580" y="1111001"/>
            <a:ext cx="4084218" cy="4780738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is-IS" sz="1700" dirty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4500" b="1" dirty="0">
                <a:latin typeface="Fedra Sans Std Bold" panose="020B0803040000020004" pitchFamily="34" charset="0"/>
              </a:rPr>
              <a:t>Aðrir mikilvægir áhrifavaldar: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Framboð af húsnæði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Eftirspurn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Framboð af byggingahæfum </a:t>
            </a:r>
            <a:r>
              <a:rPr lang="is-IS" sz="4500" dirty="0" err="1">
                <a:latin typeface="Fedra Sans Std Light" panose="020B0303040000020004" pitchFamily="34" charset="0"/>
              </a:rPr>
              <a:t>lóðum</a:t>
            </a:r>
            <a:endParaRPr lang="is-IS" sz="4500" dirty="0">
              <a:latin typeface="Fedra Sans Std Light" panose="020B03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Staðsetning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Skipulagsskilmálar</a:t>
            </a:r>
          </a:p>
          <a:p>
            <a:pPr lvl="1">
              <a:lnSpc>
                <a:spcPct val="120000"/>
              </a:lnSpc>
            </a:pPr>
            <a:r>
              <a:rPr lang="is-IS" sz="4500" dirty="0">
                <a:latin typeface="Fedra Sans Std Light" panose="020B0303040000020004" pitchFamily="34" charset="0"/>
              </a:rPr>
              <a:t>Lánakjör</a:t>
            </a:r>
          </a:p>
          <a:p>
            <a:pPr lvl="1">
              <a:lnSpc>
                <a:spcPct val="120000"/>
              </a:lnSpc>
            </a:pPr>
            <a:r>
              <a:rPr lang="is-IS" sz="4500" dirty="0" err="1">
                <a:latin typeface="Fedra Sans Std Light" panose="020B0303040000020004" pitchFamily="34" charset="0"/>
              </a:rPr>
              <a:t>Útleiga</a:t>
            </a:r>
            <a:r>
              <a:rPr lang="is-IS" sz="4500" dirty="0">
                <a:latin typeface="Fedra Sans Std Light" panose="020B0303040000020004" pitchFamily="34" charset="0"/>
              </a:rPr>
              <a:t> til ferðamanna</a:t>
            </a:r>
            <a:endParaRPr lang="en-US" sz="4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21" y="4331556"/>
            <a:ext cx="3558336" cy="20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463675" y="1583246"/>
            <a:ext cx="10071100" cy="452596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08" y="1461262"/>
            <a:ext cx="3343275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96" y="246254"/>
            <a:ext cx="10515600" cy="77033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Fedra Sans Std Bold" panose="020B0803040000020004" pitchFamily="34" charset="0"/>
              </a:rPr>
              <a:t>Mælingar</a:t>
            </a:r>
            <a:r>
              <a:rPr lang="en-US" sz="3200" dirty="0" smtClean="0">
                <a:latin typeface="Fedra Sans Std Bold" panose="020B0803040000020004" pitchFamily="34" charset="0"/>
              </a:rPr>
              <a:t> á </a:t>
            </a:r>
            <a:r>
              <a:rPr lang="en-US" sz="3200" dirty="0" err="1" smtClean="0">
                <a:latin typeface="Fedra Sans Std Bold" panose="020B0803040000020004" pitchFamily="34" charset="0"/>
              </a:rPr>
              <a:t>byggingarkostnaði</a:t>
            </a:r>
            <a:endParaRPr lang="en-US" sz="3200" dirty="0">
              <a:latin typeface="Fedra Sans Std Bold" panose="020B0803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1495" y="1461262"/>
            <a:ext cx="5785866" cy="476992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s-IS" sz="2000" dirty="0" smtClean="0">
                <a:latin typeface="Fedra Sans Std Bold" panose="020B0803040000020004" pitchFamily="34" charset="0"/>
              </a:rPr>
              <a:t>Byggingarkostnað íbúðarhúsnæðis er hægt að mæla út frá sjónarhóli þriggja mismunandi aðila:</a:t>
            </a:r>
          </a:p>
          <a:p>
            <a:pPr lvl="1">
              <a:lnSpc>
                <a:spcPct val="120000"/>
              </a:lnSpc>
            </a:pPr>
            <a:r>
              <a:rPr lang="is-IS" sz="2100" dirty="0" smtClean="0">
                <a:latin typeface="Fedra Sans Std Light" panose="020B0303040000020004" pitchFamily="34" charset="0"/>
              </a:rPr>
              <a:t>Verktaka</a:t>
            </a:r>
          </a:p>
          <a:p>
            <a:pPr lvl="2">
              <a:lnSpc>
                <a:spcPct val="120000"/>
              </a:lnSpc>
            </a:pPr>
            <a:r>
              <a:rPr lang="is-IS" sz="1800" dirty="0" smtClean="0">
                <a:latin typeface="Fedra Sans Std Light" panose="020B0303040000020004" pitchFamily="34" charset="0"/>
              </a:rPr>
              <a:t>Mælir verðþróun á öllum aðföngum sem fara í bygginguna -&gt; </a:t>
            </a:r>
            <a:r>
              <a:rPr lang="is-IS" sz="1800" b="1" dirty="0" smtClean="0">
                <a:latin typeface="Fedra Sans Std Bold" panose="020B0803040000020004" pitchFamily="34" charset="0"/>
              </a:rPr>
              <a:t>aðfangavísitala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is-IS" sz="1800" dirty="0" smtClean="0">
              <a:latin typeface="Fedra Sans Std Light" panose="020B03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2100" dirty="0" smtClean="0">
                <a:latin typeface="Fedra Sans Std Light" panose="020B0303040000020004" pitchFamily="34" charset="0"/>
              </a:rPr>
              <a:t>Verkkaupa/húsbyggjenda </a:t>
            </a:r>
          </a:p>
          <a:p>
            <a:pPr lvl="2">
              <a:lnSpc>
                <a:spcPct val="120000"/>
              </a:lnSpc>
            </a:pPr>
            <a:r>
              <a:rPr lang="is-IS" sz="1800" dirty="0" smtClean="0">
                <a:latin typeface="Fedra Sans Std Light" panose="020B0303040000020004" pitchFamily="34" charset="0"/>
              </a:rPr>
              <a:t>Mælir kostnaðarþróun aðfanganna að viðbættri framleiðni verktakans og álagningu -&gt; </a:t>
            </a:r>
            <a:r>
              <a:rPr lang="is-IS" sz="1800" b="1" dirty="0" smtClean="0">
                <a:latin typeface="Fedra Sans Std Bold" panose="020B0803040000020004" pitchFamily="34" charset="0"/>
              </a:rPr>
              <a:t>framleiðsluverðsvísitala</a:t>
            </a:r>
          </a:p>
          <a:p>
            <a:pPr lvl="2">
              <a:lnSpc>
                <a:spcPct val="120000"/>
              </a:lnSpc>
            </a:pPr>
            <a:r>
              <a:rPr lang="is-IS" sz="1800" dirty="0" smtClean="0">
                <a:latin typeface="Fedra Sans Std Light" panose="020B0303040000020004" pitchFamily="34" charset="0"/>
              </a:rPr>
              <a:t>Kostnaðarliðir húsbyggjenda eru þó víðtækari en þetta</a:t>
            </a:r>
          </a:p>
          <a:p>
            <a:pPr lvl="3">
              <a:lnSpc>
                <a:spcPct val="120000"/>
              </a:lnSpc>
            </a:pPr>
            <a:r>
              <a:rPr lang="is-IS" dirty="0" smtClean="0">
                <a:latin typeface="Fedra Sans Std Light" panose="020B0303040000020004" pitchFamily="34" charset="0"/>
              </a:rPr>
              <a:t>Lóðaverð</a:t>
            </a:r>
          </a:p>
          <a:p>
            <a:pPr lvl="3">
              <a:lnSpc>
                <a:spcPct val="120000"/>
              </a:lnSpc>
            </a:pPr>
            <a:r>
              <a:rPr lang="is-IS" dirty="0" smtClean="0">
                <a:latin typeface="Fedra Sans Std Light" panose="020B0303040000020004" pitchFamily="34" charset="0"/>
              </a:rPr>
              <a:t>Hönnun</a:t>
            </a:r>
          </a:p>
          <a:p>
            <a:pPr lvl="3">
              <a:lnSpc>
                <a:spcPct val="120000"/>
              </a:lnSpc>
            </a:pPr>
            <a:r>
              <a:rPr lang="is-IS" dirty="0" smtClean="0">
                <a:latin typeface="Fedra Sans Std Light" panose="020B0303040000020004" pitchFamily="34" charset="0"/>
              </a:rPr>
              <a:t>Fjármagnskostnaður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is-IS" sz="1800" dirty="0" smtClean="0">
              <a:latin typeface="Fedra Sans Std Light" panose="020B03030400000200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is-IS" sz="2100" dirty="0" smtClean="0">
                <a:latin typeface="Fedra Sans Std Light" panose="020B0303040000020004" pitchFamily="34" charset="0"/>
              </a:rPr>
              <a:t>Endanlegs eiganda</a:t>
            </a:r>
          </a:p>
          <a:p>
            <a:pPr lvl="2">
              <a:lnSpc>
                <a:spcPct val="120000"/>
              </a:lnSpc>
            </a:pPr>
            <a:r>
              <a:rPr lang="is-IS" sz="1600" dirty="0" smtClean="0">
                <a:latin typeface="Fedra Sans Std Light" panose="020B0303040000020004" pitchFamily="34" charset="0"/>
              </a:rPr>
              <a:t>-&gt;</a:t>
            </a:r>
            <a:r>
              <a:rPr lang="is-IS" sz="1900" b="1" dirty="0" smtClean="0">
                <a:latin typeface="Fedra Sans Std Bold" panose="020B0803040000020004" pitchFamily="34" charset="0"/>
              </a:rPr>
              <a:t>fasteignaverðsvísitala</a:t>
            </a:r>
          </a:p>
          <a:p>
            <a:pPr lvl="2"/>
            <a:endParaRPr lang="en-US" sz="1400" dirty="0">
              <a:latin typeface="Fedra Sans Std Light" panose="020B03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391502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latin typeface="Fedra Sans Std Bold" panose="020B0803040000020004" pitchFamily="34" charset="0"/>
              </a:rPr>
              <a:t>Verðvísitölur fyrir byggingar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4900" y="966150"/>
            <a:ext cx="10136094" cy="1175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19190" y="1503375"/>
            <a:ext cx="10176945" cy="488947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8324850" y="4026716"/>
            <a:ext cx="1355346" cy="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304" y="994646"/>
            <a:ext cx="25167" cy="51115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182491" y="970531"/>
            <a:ext cx="25167" cy="51115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934576" y="6423726"/>
            <a:ext cx="1543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    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Heimild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: Eurostat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985" y="4026716"/>
            <a:ext cx="1057013" cy="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6152286" y="3997795"/>
            <a:ext cx="764664" cy="8570"/>
          </a:xfrm>
          <a:prstGeom prst="straightConnector1">
            <a:avLst/>
          </a:prstGeom>
          <a:ln w="38100">
            <a:solidFill>
              <a:srgbClr val="5990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93079" y="4026716"/>
            <a:ext cx="0" cy="830510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00139" y="4026716"/>
            <a:ext cx="0" cy="830510"/>
          </a:xfrm>
          <a:prstGeom prst="line">
            <a:avLst/>
          </a:prstGeom>
          <a:ln w="28575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600450" y="4006366"/>
            <a:ext cx="6024" cy="937109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76007" y="1341692"/>
            <a:ext cx="2226175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Verkkaupi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311061" y="1333500"/>
            <a:ext cx="2050499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Endanlegur eigandi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30349" y="4877577"/>
            <a:ext cx="1318806" cy="1112821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Lóðaverð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Hönnun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Fjármagns-kostnaður</a:t>
            </a:r>
            <a:endParaRPr lang="is-IS" sz="1200" dirty="0" smtClean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s-IS" sz="1200" dirty="0">
              <a:latin typeface="Fedra Sans Std Light" panose="020B03030400000200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74752" y="4868878"/>
            <a:ext cx="1346126" cy="1124473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Framleiðni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Álagning / þjónusta við </a:t>
            </a: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húsbyggingu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98808" y="3555033"/>
            <a:ext cx="1753478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Vísitala framleiðsluverðs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output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5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04594" y="3555033"/>
            <a:ext cx="1665118" cy="885524"/>
          </a:xfrm>
          <a:prstGeom prst="roundRect">
            <a:avLst/>
          </a:prstGeom>
          <a:solidFill>
            <a:srgbClr val="9E202D"/>
          </a:solidFill>
          <a:ln>
            <a:solidFill>
              <a:srgbClr val="9E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latin typeface="Fedra Sans Std Light" panose="020B0303040000020004"/>
              </a:rPr>
              <a:t>Kostnaður </a:t>
            </a:r>
            <a:r>
              <a:rPr lang="is-IS" sz="1500" dirty="0" err="1" smtClean="0">
                <a:latin typeface="Fedra Sans Std Light" panose="020B0303040000020004"/>
              </a:rPr>
              <a:t>húsbyggjenda</a:t>
            </a:r>
            <a:endParaRPr lang="is-IS" sz="1500" dirty="0">
              <a:latin typeface="Fedra Sans Std Light" panose="020B030304000002000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45860" y="3555033"/>
            <a:ext cx="1715700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Söluverðsvísitala 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>
                <a:solidFill>
                  <a:schemeClr val="tx1"/>
                </a:solidFill>
                <a:latin typeface="Fedra Sans Std Light" panose="020B0303040000020004"/>
              </a:rPr>
              <a:t>h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ouse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price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5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6632" y="3997795"/>
            <a:ext cx="324991" cy="0"/>
          </a:xfrm>
          <a:prstGeom prst="line">
            <a:avLst/>
          </a:prstGeom>
          <a:ln w="38100">
            <a:solidFill>
              <a:srgbClr val="5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531506" y="4857226"/>
            <a:ext cx="1547581" cy="1112821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Sölukostnaður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Álagning / söluþóknun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s-IS" sz="1200" dirty="0">
              <a:latin typeface="Fedra Sans Std Light" panose="020B030304000002000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30260" y="1341692"/>
            <a:ext cx="2255786" cy="885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latin typeface="Fedra Sans Std Bold" panose="020B0803040000020004" pitchFamily="34" charset="0"/>
              </a:rPr>
              <a:t>Verktaki</a:t>
            </a:r>
            <a:endParaRPr lang="is-IS" sz="2400" dirty="0">
              <a:latin typeface="Fedra Sans Std Bold" panose="020B08030400000200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1728" y="2889834"/>
            <a:ext cx="1214105" cy="2199537"/>
          </a:xfrm>
          <a:prstGeom prst="roundRect">
            <a:avLst/>
          </a:prstGeom>
          <a:solidFill>
            <a:srgbClr val="82C2D3"/>
          </a:solidFill>
          <a:ln>
            <a:solidFill>
              <a:srgbClr val="599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Efni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Vinna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Vélaleiga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Flutnings-kostnaður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err="1" smtClean="0">
                <a:solidFill>
                  <a:schemeClr val="tx1"/>
                </a:solidFill>
                <a:latin typeface="Fedra Sans Std Light" panose="020B0303040000020004"/>
              </a:rPr>
              <a:t>Orku-kostnaður</a:t>
            </a:r>
            <a:endParaRPr lang="is-IS" sz="1200" dirty="0">
              <a:solidFill>
                <a:schemeClr val="tx1"/>
              </a:solidFill>
              <a:latin typeface="Fedra Sans Std Light" panose="020B030304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dirty="0" smtClean="0">
                <a:solidFill>
                  <a:schemeClr val="tx1"/>
                </a:solidFill>
                <a:latin typeface="Fedra Sans Std Light" panose="020B0303040000020004"/>
              </a:rPr>
              <a:t>Annar kostnaður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200" dirty="0">
              <a:latin typeface="Fedra Sans Std Bold" panose="020B08030400000200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26260" y="3557582"/>
            <a:ext cx="1659786" cy="885524"/>
          </a:xfrm>
          <a:prstGeom prst="roundRect">
            <a:avLst/>
          </a:prstGeom>
          <a:solidFill>
            <a:srgbClr val="94BB75"/>
          </a:solidFill>
          <a:ln>
            <a:solidFill>
              <a:srgbClr val="5DA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Aðfangsvístala   </a:t>
            </a:r>
          </a:p>
          <a:p>
            <a:pPr algn="ctr"/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(e. </a:t>
            </a:r>
            <a:r>
              <a:rPr lang="is-IS" sz="1500" dirty="0" err="1">
                <a:solidFill>
                  <a:schemeClr val="tx1"/>
                </a:solidFill>
                <a:latin typeface="Fedra Sans Std Light" panose="020B0303040000020004"/>
              </a:rPr>
              <a:t>i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nput</a:t>
            </a:r>
            <a:r>
              <a:rPr lang="is-IS" sz="1500" dirty="0" smtClean="0">
                <a:solidFill>
                  <a:schemeClr val="tx1"/>
                </a:solidFill>
                <a:latin typeface="Fedra Sans Std Light" panose="020B0303040000020004"/>
              </a:rPr>
              <a:t> </a:t>
            </a:r>
            <a:r>
              <a:rPr lang="is-IS" sz="1500" dirty="0" err="1" smtClean="0">
                <a:solidFill>
                  <a:schemeClr val="tx1"/>
                </a:solidFill>
                <a:latin typeface="Fedra Sans Std Light" panose="020B0303040000020004"/>
              </a:rPr>
              <a:t>index</a:t>
            </a:r>
            <a:r>
              <a:rPr lang="is-IS" sz="1600" dirty="0" smtClean="0">
                <a:solidFill>
                  <a:schemeClr val="tx1"/>
                </a:solidFill>
                <a:latin typeface="Fedra Sans Std Light" panose="020B0303040000020004"/>
              </a:rPr>
              <a:t>)</a:t>
            </a:r>
            <a:endParaRPr lang="is-IS" sz="1600" dirty="0">
              <a:solidFill>
                <a:schemeClr val="tx1"/>
              </a:solidFill>
              <a:latin typeface="Fedra Sans Std Light" panose="020B03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313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 animBg="1"/>
      <p:bldP spid="30" grpId="0" animBg="1"/>
      <p:bldP spid="37" grpId="0" animBg="1"/>
      <p:bldP spid="26" grpId="0" animBg="1"/>
      <p:bldP spid="28" grpId="0" animBg="1"/>
      <p:bldP spid="29" grpId="0" animBg="1"/>
      <p:bldP spid="39" grpId="0" animBg="1"/>
      <p:bldP spid="41" grpId="0" animBg="1"/>
      <p:bldP spid="36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960708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96" y="126045"/>
            <a:ext cx="1114011" cy="517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6375" y="393125"/>
            <a:ext cx="960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 sz="3200" dirty="0" err="1" smtClean="0">
                <a:solidFill>
                  <a:srgbClr val="000000"/>
                </a:solidFill>
                <a:latin typeface="Fedra Sans Std Bold" panose="020B0803040000020004" pitchFamily="34" charset="0"/>
                <a:ea typeface="+mj-ea"/>
                <a:cs typeface="+mj-cs"/>
              </a:rPr>
              <a:t>Undirliðir</a:t>
            </a:r>
            <a:r>
              <a:rPr lang="en-US" sz="3200" dirty="0" smtClean="0">
                <a:solidFill>
                  <a:srgbClr val="000000"/>
                </a:solidFill>
                <a:latin typeface="Fedra Sans Std Bold" panose="020B0803040000020004" pitchFamily="34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edra Sans Std Bold" panose="020B0803040000020004" pitchFamily="34" charset="0"/>
                <a:ea typeface="+mj-ea"/>
                <a:cs typeface="+mj-cs"/>
              </a:rPr>
              <a:t>byggingarkostnaðar</a:t>
            </a:r>
            <a:endParaRPr lang="is-IS" sz="3200" dirty="0">
              <a:latin typeface="Fedra Sans Std Bold" panose="020B0803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16703"/>
              </p:ext>
            </p:extLst>
          </p:nvPr>
        </p:nvGraphicFramePr>
        <p:xfrm>
          <a:off x="675861" y="1227438"/>
          <a:ext cx="9996630" cy="515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4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960708" y="977900"/>
            <a:ext cx="9812067" cy="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96" y="126045"/>
            <a:ext cx="1114011" cy="517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084" y="393125"/>
            <a:ext cx="960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 sz="3200" dirty="0" err="1">
                <a:solidFill>
                  <a:srgbClr val="000000"/>
                </a:solidFill>
                <a:latin typeface="Fedra Sans Std Bold" panose="020B0803040000020004" pitchFamily="34" charset="0"/>
              </a:rPr>
              <a:t>Undirliðir</a:t>
            </a:r>
            <a:r>
              <a:rPr lang="en-US" sz="3200" dirty="0">
                <a:solidFill>
                  <a:srgbClr val="000000"/>
                </a:solidFill>
                <a:latin typeface="Fedra Sans Std Bold" panose="020B08030400000200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edra Sans Std Bold" panose="020B0803040000020004" pitchFamily="34" charset="0"/>
              </a:rPr>
              <a:t>byggingarkostnaðar</a:t>
            </a:r>
            <a:endParaRPr lang="is-IS" sz="3200" dirty="0">
              <a:latin typeface="Fedra Sans Std Bold" panose="020B08030400000200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91102"/>
              </p:ext>
            </p:extLst>
          </p:nvPr>
        </p:nvGraphicFramePr>
        <p:xfrm>
          <a:off x="814934" y="1562165"/>
          <a:ext cx="10615066" cy="49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960708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96" y="126045"/>
            <a:ext cx="1114011" cy="51785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70705"/>
              </p:ext>
            </p:extLst>
          </p:nvPr>
        </p:nvGraphicFramePr>
        <p:xfrm>
          <a:off x="1077870" y="1295400"/>
          <a:ext cx="9982016" cy="522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60708" y="393125"/>
            <a:ext cx="960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is-I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Þróun byggingarkostnaðar og fasteignaverðs </a:t>
            </a:r>
            <a:endParaRPr lang="is-IS" sz="3200" dirty="0">
              <a:solidFill>
                <a:schemeClr val="tx1">
                  <a:lumMod val="95000"/>
                  <a:lumOff val="5000"/>
                </a:schemeClr>
              </a:solidFill>
              <a:latin typeface="Fedra Sans Std Bold" panose="020B08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323" y="284120"/>
            <a:ext cx="10569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is-I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Þróun byggingarkostnaðar og fasteignaverðs á Norðurlöndunum</a:t>
            </a:r>
            <a:endParaRPr lang="is-IS" sz="3200" dirty="0">
              <a:solidFill>
                <a:schemeClr val="tx1">
                  <a:lumMod val="95000"/>
                  <a:lumOff val="5000"/>
                </a:schemeClr>
              </a:solidFill>
              <a:latin typeface="Fedra Sans Std Bold" panose="020B08030400000200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62693" y="1272708"/>
            <a:ext cx="9934940" cy="23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87424" y="1376363"/>
            <a:ext cx="10176945" cy="488947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468613"/>
              </p:ext>
            </p:extLst>
          </p:nvPr>
        </p:nvGraphicFramePr>
        <p:xfrm>
          <a:off x="791323" y="1246225"/>
          <a:ext cx="3496962" cy="249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26037"/>
              </p:ext>
            </p:extLst>
          </p:nvPr>
        </p:nvGraphicFramePr>
        <p:xfrm>
          <a:off x="4433735" y="1339450"/>
          <a:ext cx="3455772" cy="248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002313"/>
              </p:ext>
            </p:extLst>
          </p:nvPr>
        </p:nvGraphicFramePr>
        <p:xfrm>
          <a:off x="7917053" y="1226526"/>
          <a:ext cx="3443416" cy="253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28174"/>
              </p:ext>
            </p:extLst>
          </p:nvPr>
        </p:nvGraphicFramePr>
        <p:xfrm>
          <a:off x="791323" y="39052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991828"/>
              </p:ext>
            </p:extLst>
          </p:nvPr>
        </p:nvGraphicFramePr>
        <p:xfrm>
          <a:off x="6692358" y="39052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15375" y="6517619"/>
            <a:ext cx="254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Heimild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: Eurostat,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Hagstofa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Íslands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424" y="247262"/>
            <a:ext cx="10569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Þróun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byggingarkostnaðar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framleiðsluverðs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og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Std Bold" panose="020B0803040000020004" pitchFamily="34" charset="0"/>
              </a:rPr>
              <a:t>fasteignaverðs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Fedra Sans Std Bold" panose="020B08030400000200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4900" y="1259896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87424" y="1376363"/>
            <a:ext cx="10176945" cy="488947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 smtClean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is-IS" sz="20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is-IS" sz="16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charset="2"/>
              <a:buChar char="§"/>
            </a:pPr>
            <a:endParaRPr lang="da-DK" sz="1200" b="1" dirty="0">
              <a:solidFill>
                <a:schemeClr val="bg2">
                  <a:lumMod val="25000"/>
                </a:schemeClr>
              </a:solidFill>
              <a:latin typeface="Fedra Serif B Std Book" charset="0"/>
              <a:ea typeface="Fedra Serif B Std Book" charset="0"/>
              <a:cs typeface="Fedra Serif B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8" y="309743"/>
            <a:ext cx="773080" cy="36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3878" y="6486071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Heimild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dra Sans Std Bold" panose="020B0803040000020004" pitchFamily="34" charset="0"/>
              </a:rPr>
              <a:t>: Eurostat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Fedra Sans Std Bold" panose="020B08030400000200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90342"/>
              </p:ext>
            </p:extLst>
          </p:nvPr>
        </p:nvGraphicFramePr>
        <p:xfrm>
          <a:off x="987424" y="1213904"/>
          <a:ext cx="5045675" cy="276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245120"/>
              </p:ext>
            </p:extLst>
          </p:nvPr>
        </p:nvGraphicFramePr>
        <p:xfrm>
          <a:off x="6232344" y="1184483"/>
          <a:ext cx="4707924" cy="275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49706"/>
              </p:ext>
            </p:extLst>
          </p:nvPr>
        </p:nvGraphicFramePr>
        <p:xfrm>
          <a:off x="3623412" y="4114800"/>
          <a:ext cx="49008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56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397</Words>
  <Application>Microsoft Office PowerPoint</Application>
  <PresentationFormat>Widescreen</PresentationFormat>
  <Paragraphs>190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Fedra Sans Std Bold</vt:lpstr>
      <vt:lpstr>Fedra Sans Std Light</vt:lpstr>
      <vt:lpstr>Fedra Sans Std Medium</vt:lpstr>
      <vt:lpstr>Fedra Serif B Std Book</vt:lpstr>
      <vt:lpstr>Fedra Serif B Std Demi</vt:lpstr>
      <vt:lpstr>Wingdings</vt:lpstr>
      <vt:lpstr>Office Theme</vt:lpstr>
      <vt:lpstr>PowerPoint Presentation</vt:lpstr>
      <vt:lpstr>PowerPoint Presentation</vt:lpstr>
      <vt:lpstr>Mælingar á byggingarkostnaði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Jónsdóttir</dc:creator>
  <cp:lastModifiedBy>Hrafnhildur Sif Hrafnsdóttir</cp:lastModifiedBy>
  <cp:revision>111</cp:revision>
  <dcterms:created xsi:type="dcterms:W3CDTF">2017-01-11T12:23:56Z</dcterms:created>
  <dcterms:modified xsi:type="dcterms:W3CDTF">2017-03-30T11:06:08Z</dcterms:modified>
</cp:coreProperties>
</file>